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9" r:id="rId3"/>
    <p:sldId id="284" r:id="rId4"/>
    <p:sldId id="285" r:id="rId5"/>
    <p:sldId id="286" r:id="rId6"/>
    <p:sldId id="264" r:id="rId7"/>
    <p:sldId id="273" r:id="rId8"/>
    <p:sldId id="274" r:id="rId9"/>
    <p:sldId id="275" r:id="rId10"/>
    <p:sldId id="276" r:id="rId11"/>
    <p:sldId id="277" r:id="rId12"/>
    <p:sldId id="278" r:id="rId13"/>
    <p:sldId id="280" r:id="rId14"/>
    <p:sldId id="279" r:id="rId15"/>
    <p:sldId id="281" r:id="rId16"/>
    <p:sldId id="282" r:id="rId17"/>
    <p:sldId id="301" r:id="rId18"/>
    <p:sldId id="283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60" r:id="rId37"/>
    <p:sldId id="296" r:id="rId38"/>
    <p:sldId id="297" r:id="rId39"/>
    <p:sldId id="298" r:id="rId40"/>
    <p:sldId id="299" r:id="rId41"/>
    <p:sldId id="262" r:id="rId42"/>
    <p:sldId id="263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1300D9-A80B-4BC3-85DA-846B1B2B8251}">
          <p14:sldIdLst>
            <p14:sldId id="257"/>
            <p14:sldId id="259"/>
          </p14:sldIdLst>
        </p14:section>
        <p14:section name="Giới thiệu" id="{BFA4AC46-825C-4381-AA1B-CBBED9C989E9}">
          <p14:sldIdLst>
            <p14:sldId id="284"/>
            <p14:sldId id="285"/>
            <p14:sldId id="286"/>
          </p14:sldIdLst>
        </p14:section>
        <p14:section name="NodeMCU ESP8266" id="{E30D97E9-9A84-4376-A400-2A1DC9353E03}">
          <p14:sldIdLst>
            <p14:sldId id="264"/>
            <p14:sldId id="273"/>
            <p14:sldId id="274"/>
            <p14:sldId id="275"/>
            <p14:sldId id="276"/>
            <p14:sldId id="277"/>
            <p14:sldId id="278"/>
            <p14:sldId id="280"/>
            <p14:sldId id="279"/>
            <p14:sldId id="281"/>
            <p14:sldId id="282"/>
            <p14:sldId id="301"/>
            <p14:sldId id="283"/>
          </p14:sldIdLst>
        </p14:section>
        <p14:section name="Bluetooth module - HC05" id="{F6D77BA2-2668-4C68-B254-7CB369F360E0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Module Matrix 8x32 LED" id="{96DB891A-132A-4C9F-8D4D-2B9C9C8C54B4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60"/>
            <p14:sldId id="296"/>
            <p14:sldId id="297"/>
            <p14:sldId id="298"/>
            <p14:sldId id="299"/>
            <p14:sldId id="262"/>
            <p14:sldId id="263"/>
          </p14:sldIdLst>
        </p14:section>
        <p14:section name="End" id="{00AE4573-8AE9-4E88-9037-0E76DE6EB71F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7A1"/>
    <a:srgbClr val="F0EEF0"/>
    <a:srgbClr val="54ACA3"/>
    <a:srgbClr val="FFC730"/>
    <a:srgbClr val="84A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E8397-56E1-4A36-85EC-40748AFA912B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09FDD-B023-41C0-9353-F4139CBAA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2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2CBBE"/>
                </a:solidFill>
                <a:latin typeface="Tw Cen MT" panose="020B0602020104020603" pitchFamily="34" charset="0"/>
              </a:rPr>
              <a:t>NodeMCU ESP8266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15B22-EF29-45FB-8234-0D14B65851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5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frequency range of the PWM signal is from approximately 100 Hz to 1 kHz.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55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Interrupt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75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Interrupt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1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1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62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2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37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62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83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ACDB0"/>
                </a:solidFill>
                <a:latin typeface="Tw Cen MT" panose="020B0602020104020603" pitchFamily="34" charset="0"/>
              </a:rPr>
              <a:t>BLUETOOTH MODULE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15B22-EF29-45FB-8234-0D14B6585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12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Serial Peripheral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7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</a:t>
            </a:r>
            <a:r>
              <a:rPr lang="en-US"/>
              <a:t>of operationSerial Peripheral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50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78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9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59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of the pins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81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of the pins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07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0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8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6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FF5969"/>
                </a:solidFill>
                <a:latin typeface="Tw Cen MT" panose="020B0602020104020603" pitchFamily="34" charset="0"/>
              </a:rPr>
              <a:t>Module Matrix 8x32 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15B22-EF29-45FB-8234-0D14B65851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85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44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Operating voltage: 3.3V</a:t>
            </a:r>
            <a:br>
              <a:rPr lang="en-US" dirty="0"/>
            </a:b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Types of pins include: Power, GND, GPIO, SPI, I2C, PWM, ADC, UART, SDIO, Control, Reserved.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9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Each GPIO can be configured internally to be either HIGH or LOW.</a:t>
            </a:r>
            <a:br>
              <a:rPr lang="en-US" b="0" i="0" dirty="0">
                <a:effectLst/>
                <a:latin typeface="Söhne"/>
              </a:rPr>
            </a:b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7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1" dirty="0">
                <a:solidFill>
                  <a:srgbClr val="FFFFFF"/>
                </a:solidFill>
                <a:effectLst/>
                <a:latin typeface="Söhne"/>
              </a:rPr>
              <a:t>Which GPIO pins of ESP8266 are safe to use?</a:t>
            </a:r>
            <a:endParaRPr lang="en-US" b="0" i="0" dirty="0">
              <a:solidFill>
                <a:srgbClr val="FFFFFF"/>
              </a:solidFill>
              <a:effectLst/>
              <a:latin typeface="Söhne"/>
            </a:endParaRPr>
          </a:p>
          <a:p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0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Both support FIFO (First-In-First-Out) with a 64-byte buffer.</a:t>
            </a:r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4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Both support FIFO (First-In-First-Out) with a 64-byte buffer.</a:t>
            </a:r>
            <a:br>
              <a:rPr lang="en-US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009BF-6560-40C2-9B25-BCB18DBD10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8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7A7E-080C-4290-9F92-42A64B781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67ECED-4A07-CEE6-FEBA-908A6B146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0CFC-5B10-C749-FAB7-CD53465A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FCE73-B1CF-9D05-3798-7C62DD85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74D1D-18C7-8DFD-4140-03C84AF4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1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5DC3-1E5F-3F55-E3CE-DB89C9DA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B960A-1D80-7B29-79A6-317D83752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CE112-06E2-277D-A4B6-A14753A7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098C7-3675-8BE8-26C9-99BAA134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F257B-8E37-61F5-CC78-1A5885EA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CF6219-CC99-3CC0-2002-E3CCF2DBF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4AE37-6D0E-B75D-DCD6-62C036CF7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E637F-5E83-4E5B-F9F3-2B656608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1CF35-C6EF-A870-384C-8B4D91E5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3A5D8-2891-4738-166F-13E9B662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13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66575" y="244196"/>
            <a:ext cx="5701249" cy="6139840"/>
          </a:xfrm>
          <a:custGeom>
            <a:avLst/>
            <a:gdLst>
              <a:gd name="connsiteX0" fmla="*/ 4035158 w 5701249"/>
              <a:gd name="connsiteY0" fmla="*/ 1628 h 6139840"/>
              <a:gd name="connsiteX1" fmla="*/ 4378905 w 5701249"/>
              <a:gd name="connsiteY1" fmla="*/ 143508 h 6139840"/>
              <a:gd name="connsiteX2" fmla="*/ 5527285 w 5701249"/>
              <a:gd name="connsiteY2" fmla="*/ 6085222 h 6139840"/>
              <a:gd name="connsiteX3" fmla="*/ 163733 w 5701249"/>
              <a:gd name="connsiteY3" fmla="*/ 2916653 h 6139840"/>
              <a:gd name="connsiteX4" fmla="*/ 3822383 w 5701249"/>
              <a:gd name="connsiteY4" fmla="*/ 93491 h 6139840"/>
              <a:gd name="connsiteX5" fmla="*/ 4035158 w 5701249"/>
              <a:gd name="connsiteY5" fmla="*/ 1628 h 613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1249" h="6139840">
                <a:moveTo>
                  <a:pt x="4035158" y="1628"/>
                </a:moveTo>
                <a:cubicBezTo>
                  <a:pt x="4152301" y="-10039"/>
                  <a:pt x="4267374" y="41413"/>
                  <a:pt x="4378905" y="143508"/>
                </a:cubicBezTo>
                <a:cubicBezTo>
                  <a:pt x="5342537" y="1025610"/>
                  <a:pt x="6041783" y="5688215"/>
                  <a:pt x="5527285" y="6085222"/>
                </a:cubicBezTo>
                <a:cubicBezTo>
                  <a:pt x="4917511" y="6555749"/>
                  <a:pt x="-1055817" y="3857706"/>
                  <a:pt x="163733" y="2916653"/>
                </a:cubicBezTo>
                <a:lnTo>
                  <a:pt x="3822383" y="93491"/>
                </a:lnTo>
                <a:cubicBezTo>
                  <a:pt x="3893841" y="38351"/>
                  <a:pt x="3964872" y="8628"/>
                  <a:pt x="4035158" y="162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3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B61C-9376-96D4-F69E-A3470CD9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CD68-80C9-9A07-5CB5-A522F9F2D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4E42B-2577-37C8-EA75-55F3D17C6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88F12-66FB-1367-ECD5-3566867F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3B81B-0DA3-A870-2C87-9B4BBFE0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26F3-A66A-448D-8E0D-282F9342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F661B-1A26-A841-D148-38D6E6AA4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FCEE4-5366-8AFE-8501-7AC834AE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88787-BA31-3974-6DB1-FA95A761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02A7-AF03-3F1B-4373-183D3160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1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5AFA-4E07-A1EA-730F-1A096E25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8D741-D64E-DC9B-E622-70D167E26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22083-CD2F-6A4A-15E4-F0930574B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0518E-9954-02BD-3912-397FE9FB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65769-ABA6-2D06-51AF-2F7185FF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5590A-642F-5168-4BBE-685E02BB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9481-5119-1AD2-B628-B9D20D3C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9B61F-2F3B-B83C-E605-56E1E0624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54C7B-3719-842E-5A2C-A4DE2E608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B5873-54CC-C2B8-37D7-F00C8E02A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48228-9FB5-4A89-9593-811880D72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013BE-D243-C8B3-B900-7B791A4B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D6BE1-AD8D-0CEA-C203-45D75FE07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AF216-3828-6DDF-34A3-68C20085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1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6F80-2569-4026-6440-82335CA5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5A430-CF45-111A-88AA-84AB5805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3DE5B-BACD-6249-BBA9-03DAD02FB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BD180-0168-EA4D-E3F4-CE9129A0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7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403C6-B124-DBBE-5484-475E1AEA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89EDA-556E-0535-5663-428957DB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2195A-0914-A7FF-CFBA-F88EA306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5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0DCF49-141A-BDA7-BC11-3F358461CD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34336" y="2592893"/>
            <a:ext cx="1904400" cy="2091600"/>
          </a:xfrm>
          <a:custGeom>
            <a:avLst/>
            <a:gdLst>
              <a:gd name="connsiteX0" fmla="*/ 138069 w 1904400"/>
              <a:gd name="connsiteY0" fmla="*/ 0 h 2091600"/>
              <a:gd name="connsiteX1" fmla="*/ 1766331 w 1904400"/>
              <a:gd name="connsiteY1" fmla="*/ 0 h 2091600"/>
              <a:gd name="connsiteX2" fmla="*/ 1904400 w 1904400"/>
              <a:gd name="connsiteY2" fmla="*/ 138069 h 2091600"/>
              <a:gd name="connsiteX3" fmla="*/ 1904400 w 1904400"/>
              <a:gd name="connsiteY3" fmla="*/ 1953531 h 2091600"/>
              <a:gd name="connsiteX4" fmla="*/ 1766331 w 1904400"/>
              <a:gd name="connsiteY4" fmla="*/ 2091600 h 2091600"/>
              <a:gd name="connsiteX5" fmla="*/ 138069 w 1904400"/>
              <a:gd name="connsiteY5" fmla="*/ 2091600 h 2091600"/>
              <a:gd name="connsiteX6" fmla="*/ 0 w 1904400"/>
              <a:gd name="connsiteY6" fmla="*/ 1953531 h 2091600"/>
              <a:gd name="connsiteX7" fmla="*/ 0 w 1904400"/>
              <a:gd name="connsiteY7" fmla="*/ 138069 h 2091600"/>
              <a:gd name="connsiteX8" fmla="*/ 138069 w 1904400"/>
              <a:gd name="connsiteY8" fmla="*/ 0 h 209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00" h="2091600">
                <a:moveTo>
                  <a:pt x="138069" y="0"/>
                </a:moveTo>
                <a:lnTo>
                  <a:pt x="1766331" y="0"/>
                </a:lnTo>
                <a:cubicBezTo>
                  <a:pt x="1842584" y="0"/>
                  <a:pt x="1904400" y="61816"/>
                  <a:pt x="1904400" y="138069"/>
                </a:cubicBezTo>
                <a:lnTo>
                  <a:pt x="1904400" y="1953531"/>
                </a:lnTo>
                <a:cubicBezTo>
                  <a:pt x="1904400" y="2029784"/>
                  <a:pt x="1842584" y="2091600"/>
                  <a:pt x="1766331" y="2091600"/>
                </a:cubicBezTo>
                <a:lnTo>
                  <a:pt x="138069" y="2091600"/>
                </a:lnTo>
                <a:cubicBezTo>
                  <a:pt x="61816" y="2091600"/>
                  <a:pt x="0" y="2029784"/>
                  <a:pt x="0" y="1953531"/>
                </a:cubicBezTo>
                <a:lnTo>
                  <a:pt x="0" y="138069"/>
                </a:lnTo>
                <a:cubicBezTo>
                  <a:pt x="0" y="61816"/>
                  <a:pt x="61816" y="0"/>
                  <a:pt x="13806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431E3CD-4E00-CB86-A6C5-854AB3CDAA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4987" y="1268093"/>
            <a:ext cx="2530800" cy="3416400"/>
          </a:xfrm>
          <a:custGeom>
            <a:avLst/>
            <a:gdLst>
              <a:gd name="connsiteX0" fmla="*/ 183483 w 2530800"/>
              <a:gd name="connsiteY0" fmla="*/ 0 h 3416400"/>
              <a:gd name="connsiteX1" fmla="*/ 2347317 w 2530800"/>
              <a:gd name="connsiteY1" fmla="*/ 0 h 3416400"/>
              <a:gd name="connsiteX2" fmla="*/ 2530800 w 2530800"/>
              <a:gd name="connsiteY2" fmla="*/ 183483 h 3416400"/>
              <a:gd name="connsiteX3" fmla="*/ 2530800 w 2530800"/>
              <a:gd name="connsiteY3" fmla="*/ 3232917 h 3416400"/>
              <a:gd name="connsiteX4" fmla="*/ 2347317 w 2530800"/>
              <a:gd name="connsiteY4" fmla="*/ 3416400 h 3416400"/>
              <a:gd name="connsiteX5" fmla="*/ 183483 w 2530800"/>
              <a:gd name="connsiteY5" fmla="*/ 3416400 h 3416400"/>
              <a:gd name="connsiteX6" fmla="*/ 0 w 2530800"/>
              <a:gd name="connsiteY6" fmla="*/ 3232917 h 3416400"/>
              <a:gd name="connsiteX7" fmla="*/ 0 w 2530800"/>
              <a:gd name="connsiteY7" fmla="*/ 183483 h 3416400"/>
              <a:gd name="connsiteX8" fmla="*/ 183483 w 2530800"/>
              <a:gd name="connsiteY8" fmla="*/ 0 h 341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0800" h="3416400">
                <a:moveTo>
                  <a:pt x="183483" y="0"/>
                </a:moveTo>
                <a:lnTo>
                  <a:pt x="2347317" y="0"/>
                </a:lnTo>
                <a:cubicBezTo>
                  <a:pt x="2448652" y="0"/>
                  <a:pt x="2530800" y="82148"/>
                  <a:pt x="2530800" y="183483"/>
                </a:cubicBezTo>
                <a:lnTo>
                  <a:pt x="2530800" y="3232917"/>
                </a:lnTo>
                <a:cubicBezTo>
                  <a:pt x="2530800" y="3334252"/>
                  <a:pt x="2448652" y="3416400"/>
                  <a:pt x="2347317" y="3416400"/>
                </a:cubicBezTo>
                <a:lnTo>
                  <a:pt x="183483" y="3416400"/>
                </a:lnTo>
                <a:cubicBezTo>
                  <a:pt x="82148" y="3416400"/>
                  <a:pt x="0" y="3334252"/>
                  <a:pt x="0" y="3232917"/>
                </a:cubicBezTo>
                <a:lnTo>
                  <a:pt x="0" y="183483"/>
                </a:lnTo>
                <a:cubicBezTo>
                  <a:pt x="0" y="82148"/>
                  <a:pt x="82148" y="0"/>
                  <a:pt x="18348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266700" dist="139700" dir="8100000" algn="tr" rotWithShape="0">
              <a:prstClr val="black">
                <a:alpha val="4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F3FBF9-C487-73AD-54D0-F3973C32EC8B}"/>
              </a:ext>
            </a:extLst>
          </p:cNvPr>
          <p:cNvSpPr/>
          <p:nvPr userDrawn="1"/>
        </p:nvSpPr>
        <p:spPr>
          <a:xfrm>
            <a:off x="11647285" y="2592893"/>
            <a:ext cx="1904400" cy="2091600"/>
          </a:xfrm>
          <a:prstGeom prst="roundRect">
            <a:avLst>
              <a:gd name="adj" fmla="val 72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E674F3-15F8-83BA-6103-F6E5B52053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647285" y="2592893"/>
            <a:ext cx="1904400" cy="2091600"/>
          </a:xfrm>
          <a:custGeom>
            <a:avLst/>
            <a:gdLst>
              <a:gd name="connsiteX0" fmla="*/ 138069 w 1904400"/>
              <a:gd name="connsiteY0" fmla="*/ 0 h 2091600"/>
              <a:gd name="connsiteX1" fmla="*/ 1766331 w 1904400"/>
              <a:gd name="connsiteY1" fmla="*/ 0 h 2091600"/>
              <a:gd name="connsiteX2" fmla="*/ 1904400 w 1904400"/>
              <a:gd name="connsiteY2" fmla="*/ 138069 h 2091600"/>
              <a:gd name="connsiteX3" fmla="*/ 1904400 w 1904400"/>
              <a:gd name="connsiteY3" fmla="*/ 1953531 h 2091600"/>
              <a:gd name="connsiteX4" fmla="*/ 1766331 w 1904400"/>
              <a:gd name="connsiteY4" fmla="*/ 2091600 h 2091600"/>
              <a:gd name="connsiteX5" fmla="*/ 138069 w 1904400"/>
              <a:gd name="connsiteY5" fmla="*/ 2091600 h 2091600"/>
              <a:gd name="connsiteX6" fmla="*/ 0 w 1904400"/>
              <a:gd name="connsiteY6" fmla="*/ 1953531 h 2091600"/>
              <a:gd name="connsiteX7" fmla="*/ 0 w 1904400"/>
              <a:gd name="connsiteY7" fmla="*/ 138069 h 2091600"/>
              <a:gd name="connsiteX8" fmla="*/ 138069 w 1904400"/>
              <a:gd name="connsiteY8" fmla="*/ 0 h 209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4400" h="2091600">
                <a:moveTo>
                  <a:pt x="138069" y="0"/>
                </a:moveTo>
                <a:lnTo>
                  <a:pt x="1766331" y="0"/>
                </a:lnTo>
                <a:cubicBezTo>
                  <a:pt x="1842584" y="0"/>
                  <a:pt x="1904400" y="61816"/>
                  <a:pt x="1904400" y="138069"/>
                </a:cubicBezTo>
                <a:lnTo>
                  <a:pt x="1904400" y="1953531"/>
                </a:lnTo>
                <a:cubicBezTo>
                  <a:pt x="1904400" y="2029784"/>
                  <a:pt x="1842584" y="2091600"/>
                  <a:pt x="1766331" y="2091600"/>
                </a:cubicBezTo>
                <a:lnTo>
                  <a:pt x="138069" y="2091600"/>
                </a:lnTo>
                <a:cubicBezTo>
                  <a:pt x="61816" y="2091600"/>
                  <a:pt x="0" y="2029784"/>
                  <a:pt x="0" y="1953531"/>
                </a:cubicBezTo>
                <a:lnTo>
                  <a:pt x="0" y="138069"/>
                </a:lnTo>
                <a:cubicBezTo>
                  <a:pt x="0" y="61816"/>
                  <a:pt x="61816" y="0"/>
                  <a:pt x="13806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2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7CC0-75FA-F558-92DD-15CCF641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E4F14-0CA2-9117-B6AF-528083426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506F0-3900-33AF-9516-D5BFD5AFE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813E9-59CF-1AB6-3AC8-72464CAD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1B29-D0E2-7536-7142-183ED61E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3056B-5ABD-5333-B4C4-26390405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2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FCBAD1-EF04-E3FA-CD11-110E8F98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74E4D-8434-D981-8BEC-B5F5B3791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1F53F-EA65-ED21-2591-50C948C9B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F7F5E-752D-4DC3-84C0-23302D3FCEA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05E01-6F2C-6D07-1B2F-FC79234B2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86BD6-2CD6-5D4A-E386-4694CFB92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C9C06-B8AB-429C-8CA0-A92C5C402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1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4.wdp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83.png"/><Relationship Id="rId2" Type="http://schemas.openxmlformats.org/officeDocument/2006/relationships/video" Target="../media/media1.mp4"/><Relationship Id="rId16" Type="http://schemas.openxmlformats.org/officeDocument/2006/relationships/image" Target="../media/image82.png"/><Relationship Id="rId1" Type="http://schemas.microsoft.com/office/2007/relationships/media" Target="../media/media1.mp4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57F82"/>
            </a:gs>
            <a:gs pos="0">
              <a:srgbClr val="E6E2E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3B6F1C-9AF0-E540-FDDC-5E943CF1CC36}"/>
              </a:ext>
            </a:extLst>
          </p:cNvPr>
          <p:cNvSpPr txBox="1"/>
          <p:nvPr/>
        </p:nvSpPr>
        <p:spPr>
          <a:xfrm>
            <a:off x="3259960" y="2644170"/>
            <a:ext cx="6219319" cy="1569660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>
                <a:gd name="adj" fmla="val 84086"/>
              </a:avLst>
            </a:prstTxWarp>
            <a:spAutoFit/>
            <a:scene3d>
              <a:camera prst="obliqueBottomRight"/>
              <a:lightRig rig="contrasting" dir="t"/>
            </a:scene3d>
            <a:sp3d extrusionH="838200" prstMaterial="plastic">
              <a:extrusionClr>
                <a:schemeClr val="bg1">
                  <a:lumMod val="75000"/>
                </a:schemeClr>
              </a:extrusionClr>
            </a:sp3d>
          </a:bodyPr>
          <a:lstStyle/>
          <a:p>
            <a:pPr algn="ctr"/>
            <a:r>
              <a:rPr lang="en-US" sz="9600" dirty="0">
                <a:gradFill flip="none" rotWithShape="1">
                  <a:gsLst>
                    <a:gs pos="0">
                      <a:srgbClr val="C00000"/>
                    </a:gs>
                    <a:gs pos="61000">
                      <a:srgbClr val="E60000"/>
                    </a:gs>
                  </a:gsLst>
                  <a:lin ang="162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IOT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359382-2D3A-F023-74C7-F7DB342C84C7}"/>
              </a:ext>
            </a:extLst>
          </p:cNvPr>
          <p:cNvGrpSpPr/>
          <p:nvPr/>
        </p:nvGrpSpPr>
        <p:grpSpPr>
          <a:xfrm>
            <a:off x="12825046" y="-187569"/>
            <a:ext cx="12192000" cy="7045569"/>
            <a:chOff x="8932039" y="-187569"/>
            <a:chExt cx="12192000" cy="7045569"/>
          </a:xfrm>
          <a:effectLst>
            <a:outerShdw blurRad="127000" dist="114300" dir="10800000" algn="r" rotWithShape="0">
              <a:prstClr val="black">
                <a:alpha val="25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3DD220-C31B-C51E-0B71-BAF97484370C}"/>
                </a:ext>
              </a:extLst>
            </p:cNvPr>
            <p:cNvSpPr/>
            <p:nvPr/>
          </p:nvSpPr>
          <p:spPr>
            <a:xfrm>
              <a:off x="8932039" y="-187569"/>
              <a:ext cx="12192000" cy="704556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4C39ADE-197D-96E7-5F0C-ED8347EA2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26" r="11156"/>
            <a:stretch/>
          </p:blipFill>
          <p:spPr bwMode="auto">
            <a:xfrm>
              <a:off x="8932039" y="780608"/>
              <a:ext cx="12192000" cy="583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44D34-81A5-87EA-8666-6541FBDA42FF}"/>
              </a:ext>
            </a:extLst>
          </p:cNvPr>
          <p:cNvSpPr/>
          <p:nvPr/>
        </p:nvSpPr>
        <p:spPr>
          <a:xfrm>
            <a:off x="15585697" y="-187569"/>
            <a:ext cx="12273023" cy="7045569"/>
          </a:xfrm>
          <a:prstGeom prst="rect">
            <a:avLst/>
          </a:prstGeom>
          <a:solidFill>
            <a:srgbClr val="D81F26"/>
          </a:solidFill>
          <a:ln>
            <a:solidFill>
              <a:srgbClr val="D81F26"/>
            </a:solidFill>
          </a:ln>
          <a:effectLst>
            <a:outerShdw blurRad="127000" dist="1143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148325-91C6-3573-6BCE-77FE45C1349F}"/>
              </a:ext>
            </a:extLst>
          </p:cNvPr>
          <p:cNvSpPr/>
          <p:nvPr/>
        </p:nvSpPr>
        <p:spPr>
          <a:xfrm>
            <a:off x="16637030" y="-187570"/>
            <a:ext cx="12273023" cy="70455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127000" dist="1143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8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16667E-6 0 L -0.25 0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29167E-6 -1.21431E-17 L -1.05195 0.0136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9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-2.59259E-6 L -1.28164 0.0136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89" y="83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45833E-6 -2.59259E-6 L -1.36784 0.0136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98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12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9C8078-6A6E-7488-5949-8F9A580E9E53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6F1C-BC15-A4A9-E237-C16477FFA026}"/>
              </a:ext>
            </a:extLst>
          </p:cNvPr>
          <p:cNvSpPr txBox="1"/>
          <p:nvPr/>
        </p:nvSpPr>
        <p:spPr>
          <a:xfrm>
            <a:off x="2106605" y="439594"/>
            <a:ext cx="95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DC0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17BBA2-8B07-8026-1D88-880C6832D6C4}"/>
              </a:ext>
            </a:extLst>
          </p:cNvPr>
          <p:cNvSpPr txBox="1"/>
          <p:nvPr/>
        </p:nvSpPr>
        <p:spPr>
          <a:xfrm>
            <a:off x="3301885" y="1548007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3. ADC PIN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F92335-DD13-B31D-D893-B28B35C4E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99" y="2108775"/>
            <a:ext cx="4002534" cy="346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B5DBB-A24A-1B4D-C827-65E56979AF5A}"/>
              </a:ext>
            </a:extLst>
          </p:cNvPr>
          <p:cNvSpPr txBox="1"/>
          <p:nvPr/>
        </p:nvSpPr>
        <p:spPr>
          <a:xfrm>
            <a:off x="2943677" y="5606473"/>
            <a:ext cx="29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dirty="0">
                <a:latin typeface="Söhne"/>
              </a:rPr>
              <a:t>Read values: 0V </a:t>
            </a:r>
            <a:r>
              <a:rPr lang="en-US" dirty="0">
                <a:latin typeface="Söhne"/>
                <a:sym typeface="Wingdings" panose="05000000000000000000" pitchFamily="2" charset="2"/>
              </a:rPr>
              <a:t> 3.3V</a:t>
            </a:r>
            <a:endParaRPr lang="en-US" dirty="0"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B975C-A98E-0A23-978C-35B96869F884}"/>
              </a:ext>
            </a:extLst>
          </p:cNvPr>
          <p:cNvSpPr txBox="1"/>
          <p:nvPr/>
        </p:nvSpPr>
        <p:spPr>
          <a:xfrm>
            <a:off x="2943677" y="5975805"/>
            <a:ext cx="377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dirty="0">
                <a:latin typeface="Söhne"/>
              </a:rPr>
              <a:t>Analog value read from the ADC pin will be converted to a value ranging from 0 to 1023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FB8C7-B748-4017-0C23-691BB0CCE9D8}"/>
              </a:ext>
            </a:extLst>
          </p:cNvPr>
          <p:cNvSpPr txBox="1"/>
          <p:nvPr/>
        </p:nvSpPr>
        <p:spPr>
          <a:xfrm>
            <a:off x="6994312" y="1542385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4. SPI PIN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10559AF-E6F2-CF89-1C57-D71C461E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954" l="2828" r="99596">
                        <a14:foregroundMark x1="52323" y1="12139" x2="38182" y2="7514"/>
                        <a14:foregroundMark x1="35556" y1="4046" x2="64646" y2="2312"/>
                        <a14:foregroundMark x1="64646" y1="2312" x2="65051" y2="2312"/>
                        <a14:foregroundMark x1="38384" y1="87572" x2="62626" y2="86416"/>
                        <a14:foregroundMark x1="39596" y1="89595" x2="54343" y2="92486"/>
                        <a14:foregroundMark x1="45051" y1="92486" x2="55354" y2="95665"/>
                        <a14:foregroundMark x1="35556" y1="91040" x2="35758" y2="95954"/>
                        <a14:foregroundMark x1="63636" y1="88150" x2="64040" y2="92775"/>
                        <a14:foregroundMark x1="84242" y1="48266" x2="84242" y2="48266"/>
                        <a14:foregroundMark x1="83030" y1="47688" x2="88283" y2="48266"/>
                        <a14:foregroundMark x1="92323" y1="47977" x2="96970" y2="48555"/>
                        <a14:foregroundMark x1="93131" y1="48266" x2="97980" y2="47399"/>
                        <a14:foregroundMark x1="84848" y1="48266" x2="81818" y2="48266"/>
                        <a14:foregroundMark x1="81414" y1="53179" x2="85859" y2="53757"/>
                        <a14:foregroundMark x1="84242" y1="53757" x2="87677" y2="52890"/>
                        <a14:foregroundMark x1="82424" y1="53468" x2="83030" y2="53757"/>
                        <a14:foregroundMark x1="90707" y1="53179" x2="97172" y2="53757"/>
                        <a14:foregroundMark x1="92525" y1="48266" x2="92929" y2="51445"/>
                        <a14:foregroundMark x1="92323" y1="55202" x2="99596" y2="54335"/>
                        <a14:foregroundMark x1="76768" y1="53757" x2="73535" y2="53757"/>
                        <a14:foregroundMark x1="72121" y1="49711" x2="77980" y2="49711"/>
                        <a14:foregroundMark x1="72727" y1="47688" x2="72323" y2="46243"/>
                        <a14:foregroundMark x1="72727" y1="52023" x2="72727" y2="56069"/>
                        <a14:foregroundMark x1="74545" y1="53757" x2="77980" y2="53757"/>
                        <a14:foregroundMark x1="71717" y1="58671" x2="77172" y2="59249"/>
                        <a14:foregroundMark x1="78182" y1="59538" x2="85253" y2="58671"/>
                        <a14:foregroundMark x1="85859" y1="58382" x2="96970" y2="56936"/>
                        <a14:foregroundMark x1="84848" y1="64162" x2="93131" y2="63584"/>
                        <a14:foregroundMark x1="81212" y1="64740" x2="89697" y2="65029"/>
                        <a14:foregroundMark x1="92323" y1="64740" x2="94747" y2="64451"/>
                        <a14:foregroundMark x1="97172" y1="58382" x2="96970" y2="62428"/>
                        <a14:foregroundMark x1="96566" y1="62717" x2="95960" y2="65318"/>
                        <a14:foregroundMark x1="96364" y1="65896" x2="95354" y2="65607"/>
                        <a14:foregroundMark x1="93131" y1="66763" x2="93131" y2="66763"/>
                        <a14:foregroundMark x1="93333" y1="65896" x2="89293" y2="65896"/>
                        <a14:foregroundMark x1="92323" y1="66763" x2="86869" y2="65896"/>
                        <a14:foregroundMark x1="55758" y1="29480" x2="52727" y2="20520"/>
                        <a14:foregroundMark x1="45253" y1="15607" x2="47879" y2="34393"/>
                        <a14:foregroundMark x1="4040" y1="37572" x2="22424" y2="36994"/>
                        <a14:foregroundMark x1="22424" y1="36994" x2="28081" y2="36994"/>
                        <a14:foregroundMark x1="4040" y1="43064" x2="26667" y2="42486"/>
                        <a14:foregroundMark x1="26667" y1="42486" x2="28485" y2="42486"/>
                        <a14:foregroundMark x1="3232" y1="48555" x2="25253" y2="47399"/>
                        <a14:foregroundMark x1="25253" y1="47399" x2="26869" y2="47688"/>
                        <a14:foregroundMark x1="4040" y1="53757" x2="28081" y2="54046"/>
                        <a14:foregroundMark x1="27677" y1="37572" x2="27677" y2="39017"/>
                        <a14:foregroundMark x1="13333" y1="36994" x2="4444" y2="35838"/>
                        <a14:foregroundMark x1="5455" y1="52890" x2="2828" y2="52890"/>
                        <a14:foregroundMark x1="5657" y1="55491" x2="3838" y2="54913"/>
                        <a14:foregroundMark x1="72727" y1="65896" x2="72727" y2="65896"/>
                        <a14:foregroundMark x1="88687" y1="65029" x2="94343" y2="65029"/>
                        <a14:foregroundMark x1="94747" y1="66185" x2="96162" y2="66763"/>
                        <a14:foregroundMark x1="84444" y1="45376" x2="85859" y2="45665"/>
                        <a14:foregroundMark x1="91313" y1="47688" x2="94747" y2="48266"/>
                        <a14:foregroundMark x1="92727" y1="46821" x2="95556" y2="47110"/>
                        <a14:foregroundMark x1="94343" y1="47110" x2="98990" y2="46821"/>
                        <a14:foregroundMark x1="73939" y1="48266" x2="76768" y2="48555"/>
                        <a14:foregroundMark x1="76970" y1="47688" x2="80404" y2="48266"/>
                        <a14:foregroundMark x1="74949" y1="48844" x2="78990" y2="49133"/>
                        <a14:foregroundMark x1="75152" y1="48266" x2="78384" y2="48555"/>
                        <a14:foregroundMark x1="8889" y1="56358" x2="5455" y2="55202"/>
                        <a14:foregroundMark x1="2828" y1="56069" x2="7273" y2="55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87" y="2103153"/>
            <a:ext cx="4597192" cy="346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96D0B2-3FC1-A14C-6C09-2878428BC287}"/>
              </a:ext>
            </a:extLst>
          </p:cNvPr>
          <p:cNvSpPr txBox="1"/>
          <p:nvPr/>
        </p:nvSpPr>
        <p:spPr>
          <a:xfrm>
            <a:off x="7361079" y="5605400"/>
            <a:ext cx="377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dirty="0">
                <a:latin typeface="Söhne"/>
              </a:rPr>
              <a:t>Two main SPI types: Primary SPI (SPI) and Secondary SPI (HSPI).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03E79C-24CA-FD26-0A1A-6C9B5CB97204}"/>
              </a:ext>
            </a:extLst>
          </p:cNvPr>
          <p:cNvSpPr txBox="1"/>
          <p:nvPr/>
        </p:nvSpPr>
        <p:spPr>
          <a:xfrm>
            <a:off x="7366828" y="6199873"/>
            <a:ext cx="29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- 80Hz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B055-7844-EF73-8B49-942511462369}"/>
              </a:ext>
            </a:extLst>
          </p:cNvPr>
          <p:cNvSpPr txBox="1"/>
          <p:nvPr/>
        </p:nvSpPr>
        <p:spPr>
          <a:xfrm>
            <a:off x="7342390" y="6490708"/>
            <a:ext cx="418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 Both support FIFO with a 64-byte buffer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35B06-1A8E-9A4F-4B84-C8CA6B65EE16}"/>
              </a:ext>
            </a:extLst>
          </p:cNvPr>
          <p:cNvSpPr txBox="1"/>
          <p:nvPr/>
        </p:nvSpPr>
        <p:spPr>
          <a:xfrm rot="16200000">
            <a:off x="602128" y="3175093"/>
            <a:ext cx="236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7781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8941342" y="3175093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operation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9C8078-6A6E-7488-5949-8F9A580E9E53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6F1C-BC15-A4A9-E237-C16477FFA026}"/>
              </a:ext>
            </a:extLst>
          </p:cNvPr>
          <p:cNvSpPr txBox="1"/>
          <p:nvPr/>
        </p:nvSpPr>
        <p:spPr>
          <a:xfrm>
            <a:off x="2106605" y="439594"/>
            <a:ext cx="95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DC0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17BBA2-8B07-8026-1D88-880C6832D6C4}"/>
              </a:ext>
            </a:extLst>
          </p:cNvPr>
          <p:cNvSpPr txBox="1"/>
          <p:nvPr/>
        </p:nvSpPr>
        <p:spPr>
          <a:xfrm>
            <a:off x="2858817" y="1639271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5. I2C PIN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5DBB-A24A-1B4D-C827-65E56979AF5A}"/>
              </a:ext>
            </a:extLst>
          </p:cNvPr>
          <p:cNvSpPr txBox="1"/>
          <p:nvPr/>
        </p:nvSpPr>
        <p:spPr>
          <a:xfrm>
            <a:off x="2943677" y="5625193"/>
            <a:ext cx="29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it-IT" dirty="0">
                <a:latin typeface="Söhne"/>
              </a:rPr>
              <a:t>GPIO4 (SDA) và GPIO5 (SCL)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B975C-A98E-0A23-978C-35B96869F884}"/>
              </a:ext>
            </a:extLst>
          </p:cNvPr>
          <p:cNvSpPr txBox="1"/>
          <p:nvPr/>
        </p:nvSpPr>
        <p:spPr>
          <a:xfrm>
            <a:off x="2943677" y="6059076"/>
            <a:ext cx="37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dirty="0" err="1">
                <a:latin typeface="Söhne"/>
              </a:rPr>
              <a:t>wire.begin</a:t>
            </a:r>
            <a:r>
              <a:rPr lang="en-US" dirty="0">
                <a:latin typeface="Söhne"/>
              </a:rPr>
              <a:t>(SDA, SCL)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FB8C7-B748-4017-0C23-691BB0CCE9D8}"/>
              </a:ext>
            </a:extLst>
          </p:cNvPr>
          <p:cNvSpPr txBox="1"/>
          <p:nvPr/>
        </p:nvSpPr>
        <p:spPr>
          <a:xfrm>
            <a:off x="7049730" y="1639271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6. UART PIN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6D0B2-3FC1-A14C-6C09-2878428BC287}"/>
              </a:ext>
            </a:extLst>
          </p:cNvPr>
          <p:cNvSpPr txBox="1"/>
          <p:nvPr/>
        </p:nvSpPr>
        <p:spPr>
          <a:xfrm>
            <a:off x="7355512" y="5340760"/>
            <a:ext cx="377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dirty="0">
                <a:latin typeface="Söhne"/>
              </a:rPr>
              <a:t>UART0 và UART1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03E79C-24CA-FD26-0A1A-6C9B5CB97204}"/>
              </a:ext>
            </a:extLst>
          </p:cNvPr>
          <p:cNvSpPr txBox="1"/>
          <p:nvPr/>
        </p:nvSpPr>
        <p:spPr>
          <a:xfrm>
            <a:off x="7361078" y="5663460"/>
            <a:ext cx="4455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 TXD0 (Transmit Data 0), RXD0 (Receive Data 0), RST0 (Reset 0) và CTS0 (Clear To Send 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B055-7844-EF73-8B49-942511462369}"/>
              </a:ext>
            </a:extLst>
          </p:cNvPr>
          <p:cNvSpPr txBox="1"/>
          <p:nvPr/>
        </p:nvSpPr>
        <p:spPr>
          <a:xfrm>
            <a:off x="7361079" y="6276600"/>
            <a:ext cx="445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 UART1 communication </a:t>
            </a:r>
            <a:r>
              <a:rPr lang="en-US" dirty="0">
                <a:latin typeface="Söhne"/>
                <a:sym typeface="Wingdings" panose="05000000000000000000" pitchFamily="2" charset="2"/>
              </a:rPr>
              <a:t> </a:t>
            </a:r>
            <a:r>
              <a:rPr lang="en-US" dirty="0">
                <a:latin typeface="Söhne"/>
              </a:rPr>
              <a:t>TXD1 (Transmit Data 1) pin.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DA9A58-91FC-1F59-8F49-A885C9096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9" r="580"/>
          <a:stretch/>
        </p:blipFill>
        <p:spPr bwMode="auto">
          <a:xfrm>
            <a:off x="3013922" y="2176736"/>
            <a:ext cx="3461698" cy="31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6EA584A-F196-723C-E43F-9AB9AFAAB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8" b="97399" l="9395" r="99374">
                        <a14:foregroundMark x1="42171" y1="7225" x2="42380" y2="59538"/>
                        <a14:foregroundMark x1="46138" y1="15029" x2="48434" y2="65318"/>
                        <a14:foregroundMark x1="36952" y1="5202" x2="50731" y2="2890"/>
                        <a14:foregroundMark x1="35282" y1="4624" x2="35282" y2="4624"/>
                        <a14:foregroundMark x1="64301" y1="4624" x2="64718" y2="4913"/>
                        <a14:foregroundMark x1="55950" y1="27457" x2="54906" y2="36994"/>
                        <a14:foregroundMark x1="35908" y1="91040" x2="35908" y2="91040"/>
                        <a14:foregroundMark x1="38205" y1="89884" x2="39040" y2="90751"/>
                        <a14:foregroundMark x1="40292" y1="92197" x2="40292" y2="92197"/>
                        <a14:foregroundMark x1="36952" y1="92197" x2="36117" y2="93064"/>
                        <a14:foregroundMark x1="34238" y1="93642" x2="34238" y2="93642"/>
                        <a14:foregroundMark x1="60543" y1="92775" x2="60543" y2="92775"/>
                        <a14:foregroundMark x1="59499" y1="93353" x2="59499" y2="93353"/>
                        <a14:foregroundMark x1="51983" y1="92775" x2="51148" y2="92775"/>
                        <a14:foregroundMark x1="52610" y1="90462" x2="46347" y2="95376"/>
                        <a14:foregroundMark x1="44885" y1="86127" x2="47390" y2="97399"/>
                        <a14:foregroundMark x1="63048" y1="96243" x2="64927" y2="93353"/>
                        <a14:foregroundMark x1="65762" y1="92197" x2="65762" y2="92197"/>
                        <a14:foregroundMark x1="66180" y1="92197" x2="66180" y2="92197"/>
                        <a14:foregroundMark x1="97286" y1="58960" x2="72443" y2="58960"/>
                        <a14:foregroundMark x1="96033" y1="65029" x2="72860" y2="64740"/>
                        <a14:foregroundMark x1="94781" y1="71098" x2="66388" y2="68786"/>
                        <a14:foregroundMark x1="93528" y1="73410" x2="74113" y2="72832"/>
                        <a14:foregroundMark x1="89562" y1="75723" x2="78288" y2="75434"/>
                        <a14:foregroundMark x1="86221" y1="74566" x2="72234" y2="74566"/>
                        <a14:foregroundMark x1="75157" y1="75723" x2="75157" y2="75723"/>
                        <a14:foregroundMark x1="75783" y1="76012" x2="75783" y2="76012"/>
                        <a14:foregroundMark x1="76827" y1="76012" x2="78497" y2="76012"/>
                        <a14:foregroundMark x1="75574" y1="75723" x2="84551" y2="74855"/>
                        <a14:foregroundMark x1="72443" y1="30636" x2="96660" y2="30636"/>
                        <a14:foregroundMark x1="88100" y1="32081" x2="95616" y2="33237"/>
                        <a14:foregroundMark x1="91232" y1="32370" x2="99374" y2="32370"/>
                        <a14:foregroundMark x1="97495" y1="29769" x2="97495" y2="29769"/>
                        <a14:foregroundMark x1="74739" y1="31214" x2="70981" y2="31792"/>
                        <a14:foregroundMark x1="94572" y1="76301" x2="89353" y2="76879"/>
                        <a14:foregroundMark x1="74948" y1="31214" x2="79749" y2="31214"/>
                        <a14:foregroundMark x1="75365" y1="31792" x2="78079" y2="320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01" t="2528" b="2528"/>
          <a:stretch/>
        </p:blipFill>
        <p:spPr bwMode="auto">
          <a:xfrm>
            <a:off x="7184538" y="2181472"/>
            <a:ext cx="3289526" cy="310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8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9C8078-6A6E-7488-5949-8F9A580E9E53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6F1C-BC15-A4A9-E237-C16477FFA026}"/>
              </a:ext>
            </a:extLst>
          </p:cNvPr>
          <p:cNvSpPr txBox="1"/>
          <p:nvPr/>
        </p:nvSpPr>
        <p:spPr>
          <a:xfrm>
            <a:off x="2106605" y="439594"/>
            <a:ext cx="95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DC0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17BBA2-8B07-8026-1D88-880C6832D6C4}"/>
              </a:ext>
            </a:extLst>
          </p:cNvPr>
          <p:cNvSpPr txBox="1"/>
          <p:nvPr/>
        </p:nvSpPr>
        <p:spPr>
          <a:xfrm>
            <a:off x="3278457" y="1512595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7. PWM PIN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5DBB-A24A-1B4D-C827-65E56979AF5A}"/>
              </a:ext>
            </a:extLst>
          </p:cNvPr>
          <p:cNvSpPr txBox="1"/>
          <p:nvPr/>
        </p:nvSpPr>
        <p:spPr>
          <a:xfrm>
            <a:off x="2934108" y="5315831"/>
            <a:ext cx="295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 From GPIO0 to GPIO15</a:t>
            </a:r>
            <a:endParaRPr lang="it-IT" dirty="0"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B975C-A98E-0A23-978C-35B96869F884}"/>
              </a:ext>
            </a:extLst>
          </p:cNvPr>
          <p:cNvSpPr txBox="1"/>
          <p:nvPr/>
        </p:nvSpPr>
        <p:spPr>
          <a:xfrm>
            <a:off x="2934105" y="5656480"/>
            <a:ext cx="41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dirty="0">
                <a:latin typeface="Söhne"/>
              </a:rPr>
              <a:t>ESP8266: PWM signals 10-bit resolution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FB8C7-B748-4017-0C23-691BB0CCE9D8}"/>
              </a:ext>
            </a:extLst>
          </p:cNvPr>
          <p:cNvSpPr txBox="1"/>
          <p:nvPr/>
        </p:nvSpPr>
        <p:spPr>
          <a:xfrm>
            <a:off x="8216840" y="1511627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8. SDIO PIN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03E79C-24CA-FD26-0A1A-6C9B5CB97204}"/>
              </a:ext>
            </a:extLst>
          </p:cNvPr>
          <p:cNvSpPr txBox="1"/>
          <p:nvPr/>
        </p:nvSpPr>
        <p:spPr>
          <a:xfrm>
            <a:off x="8300315" y="5564147"/>
            <a:ext cx="2712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 Supports SDIO v1.1 (4-bit 25 MHz) and SDIO v2.0 (4-bit 50 MHz).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BBE7FB-0630-FE63-5A82-F7EDB7413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126" y="2045110"/>
            <a:ext cx="38385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C40CD-BD5C-E92D-DB43-59533A7DC43E}"/>
              </a:ext>
            </a:extLst>
          </p:cNvPr>
          <p:cNvSpPr txBox="1"/>
          <p:nvPr/>
        </p:nvSpPr>
        <p:spPr>
          <a:xfrm>
            <a:off x="2934105" y="6000871"/>
            <a:ext cx="3757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 Frequency range of PWM signal: ~100Hz to 1kHz. Time period: ~1000 </a:t>
            </a:r>
            <a:r>
              <a:rPr lang="el-GR" dirty="0">
                <a:latin typeface="Söhne"/>
              </a:rPr>
              <a:t>μ</a:t>
            </a:r>
            <a:r>
              <a:rPr lang="en-US" dirty="0">
                <a:latin typeface="Söhne"/>
              </a:rPr>
              <a:t>s to 10000 </a:t>
            </a:r>
            <a:r>
              <a:rPr lang="el-GR" dirty="0">
                <a:latin typeface="Söhne"/>
              </a:rPr>
              <a:t>μ</a:t>
            </a:r>
            <a:r>
              <a:rPr lang="en-US" dirty="0">
                <a:latin typeface="Söhne"/>
              </a:rPr>
              <a:t>s.</a:t>
            </a:r>
            <a:endParaRPr lang="it-IT" dirty="0">
              <a:latin typeface="Söhne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5D95C24-37FE-7E8B-A23B-9A02FF1A4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99"/>
          <a:stretch/>
        </p:blipFill>
        <p:spPr bwMode="auto">
          <a:xfrm>
            <a:off x="7056182" y="2045110"/>
            <a:ext cx="3299587" cy="327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D4134-8EBB-D431-B84F-927C06D1A9C1}"/>
              </a:ext>
            </a:extLst>
          </p:cNvPr>
          <p:cNvSpPr txBox="1"/>
          <p:nvPr/>
        </p:nvSpPr>
        <p:spPr>
          <a:xfrm rot="16200000">
            <a:off x="602128" y="3175093"/>
            <a:ext cx="236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21952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9C8078-6A6E-7488-5949-8F9A580E9E53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6F1C-BC15-A4A9-E237-C16477FFA026}"/>
              </a:ext>
            </a:extLst>
          </p:cNvPr>
          <p:cNvSpPr txBox="1"/>
          <p:nvPr/>
        </p:nvSpPr>
        <p:spPr>
          <a:xfrm>
            <a:off x="2106605" y="439594"/>
            <a:ext cx="95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DC0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17BBA2-8B07-8026-1D88-880C6832D6C4}"/>
              </a:ext>
            </a:extLst>
          </p:cNvPr>
          <p:cNvSpPr txBox="1"/>
          <p:nvPr/>
        </p:nvSpPr>
        <p:spPr>
          <a:xfrm>
            <a:off x="5607759" y="1261540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9. INTERRUPT PIN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5DBB-A24A-1B4D-C827-65E56979AF5A}"/>
              </a:ext>
            </a:extLst>
          </p:cNvPr>
          <p:cNvSpPr txBox="1"/>
          <p:nvPr/>
        </p:nvSpPr>
        <p:spPr>
          <a:xfrm>
            <a:off x="4767113" y="6320116"/>
            <a:ext cx="429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öhne"/>
              </a:rPr>
              <a:t>All GPIO pins, except GPIO16.</a:t>
            </a:r>
            <a:endParaRPr lang="it-IT" sz="2400" dirty="0">
              <a:latin typeface="Söhne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F738D9-2A7E-28B8-323D-BC0969BD0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78" y="1874593"/>
            <a:ext cx="5099612" cy="431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ED5EB0-0D8D-9E8C-CD9D-CF2E2A2890A5}"/>
              </a:ext>
            </a:extLst>
          </p:cNvPr>
          <p:cNvSpPr txBox="1"/>
          <p:nvPr/>
        </p:nvSpPr>
        <p:spPr>
          <a:xfrm rot="16200000">
            <a:off x="602128" y="3175093"/>
            <a:ext cx="236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415325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9C8078-6A6E-7488-5949-8F9A580E9E53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6F1C-BC15-A4A9-E237-C16477FFA026}"/>
              </a:ext>
            </a:extLst>
          </p:cNvPr>
          <p:cNvSpPr txBox="1"/>
          <p:nvPr/>
        </p:nvSpPr>
        <p:spPr>
          <a:xfrm>
            <a:off x="2106605" y="439594"/>
            <a:ext cx="95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DC0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5DBB-A24A-1B4D-C827-65E56979AF5A}"/>
              </a:ext>
            </a:extLst>
          </p:cNvPr>
          <p:cNvSpPr txBox="1"/>
          <p:nvPr/>
        </p:nvSpPr>
        <p:spPr>
          <a:xfrm>
            <a:off x="2781282" y="1593452"/>
            <a:ext cx="421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5969"/>
                </a:solidFill>
                <a:latin typeface="Söhne"/>
              </a:rPr>
              <a:t>- EN Pin (CH_PD hoặc Chip Power Down):</a:t>
            </a:r>
            <a:endParaRPr lang="it-IT" b="1" dirty="0">
              <a:solidFill>
                <a:srgbClr val="FF5969"/>
              </a:solidFill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FB8C7-B748-4017-0C23-691BB0CCE9D8}"/>
              </a:ext>
            </a:extLst>
          </p:cNvPr>
          <p:cNvSpPr txBox="1"/>
          <p:nvPr/>
        </p:nvSpPr>
        <p:spPr>
          <a:xfrm>
            <a:off x="2648485" y="1228344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10.  CONTROL PIN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3352FB-F1C6-F6E6-D15D-9A7E4855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715" l="5285" r="98374">
                        <a14:foregroundMark x1="34959" y1="8997" x2="49390" y2="4370"/>
                        <a14:foregroundMark x1="41463" y1="2571" x2="54268" y2="5913"/>
                        <a14:foregroundMark x1="36382" y1="2314" x2="36382" y2="2314"/>
                        <a14:foregroundMark x1="65041" y1="3085" x2="65041" y2="3085"/>
                        <a14:foregroundMark x1="62805" y1="1542" x2="60569" y2="20566"/>
                        <a14:foregroundMark x1="51626" y1="4884" x2="52033" y2="31620"/>
                        <a14:foregroundMark x1="43902" y1="16710" x2="54268" y2="34190"/>
                        <a14:foregroundMark x1="46748" y1="18252" x2="61382" y2="37018"/>
                        <a14:foregroundMark x1="55488" y1="20566" x2="61179" y2="40103"/>
                        <a14:foregroundMark x1="36992" y1="76350" x2="37602" y2="81491"/>
                        <a14:foregroundMark x1="37602" y1="83290" x2="37602" y2="84833"/>
                        <a14:foregroundMark x1="62195" y1="79434" x2="62195" y2="79434"/>
                        <a14:foregroundMark x1="63618" y1="80720" x2="64024" y2="81491"/>
                        <a14:foregroundMark x1="64024" y1="81491" x2="64024" y2="81491"/>
                        <a14:foregroundMark x1="39431" y1="81491" x2="37398" y2="82005"/>
                        <a14:foregroundMark x1="37195" y1="82005" x2="37195" y2="82005"/>
                        <a14:foregroundMark x1="36179" y1="82005" x2="36179" y2="82005"/>
                        <a14:foregroundMark x1="17480" y1="62211" x2="16870" y2="62468"/>
                        <a14:foregroundMark x1="5285" y1="62982" x2="28049" y2="62468"/>
                        <a14:foregroundMark x1="14431" y1="67609" x2="24797" y2="67352"/>
                        <a14:foregroundMark x1="7114" y1="95630" x2="37805" y2="96401"/>
                        <a14:foregroundMark x1="37805" y1="96401" x2="41667" y2="91260"/>
                        <a14:foregroundMark x1="47154" y1="82776" x2="53659" y2="81748"/>
                        <a14:foregroundMark x1="58537" y1="90488" x2="93699" y2="97172"/>
                        <a14:foregroundMark x1="72358" y1="9769" x2="95732" y2="11054"/>
                        <a14:foregroundMark x1="72561" y1="23393" x2="82520" y2="24679"/>
                        <a14:foregroundMark x1="82520" y1="24679" x2="92886" y2="24422"/>
                        <a14:foregroundMark x1="92886" y1="24422" x2="95528" y2="24422"/>
                        <a14:foregroundMark x1="86382" y1="24679" x2="97764" y2="22879"/>
                        <a14:foregroundMark x1="95732" y1="7969" x2="96748" y2="8997"/>
                        <a14:foregroundMark x1="94715" y1="8226" x2="94309" y2="7198"/>
                        <a14:foregroundMark x1="89634" y1="9512" x2="95325" y2="5913"/>
                        <a14:foregroundMark x1="94512" y1="7198" x2="96341" y2="7198"/>
                        <a14:foregroundMark x1="95935" y1="12339" x2="97358" y2="12339"/>
                        <a14:foregroundMark x1="96748" y1="10026" x2="98374" y2="10283"/>
                        <a14:foregroundMark x1="97967" y1="8740" x2="98171" y2="7198"/>
                        <a14:foregroundMark x1="95325" y1="23907" x2="97561" y2="25707"/>
                        <a14:foregroundMark x1="97561" y1="24679" x2="98374" y2="21851"/>
                        <a14:foregroundMark x1="79675" y1="22108" x2="81098" y2="22879"/>
                        <a14:foregroundMark x1="40854" y1="96915" x2="41463" y2="96658"/>
                        <a14:foregroundMark x1="40854" y1="93830" x2="42683" y2="87404"/>
                        <a14:foregroundMark x1="59146" y1="93573" x2="58740" y2="86375"/>
                        <a14:foregroundMark x1="36992" y1="97686" x2="29472" y2="97943"/>
                        <a14:foregroundMark x1="27642" y1="97943" x2="18496" y2="97943"/>
                        <a14:foregroundMark x1="39431" y1="96915" x2="40650" y2="96915"/>
                        <a14:foregroundMark x1="38618" y1="98458" x2="39431" y2="98715"/>
                        <a14:foregroundMark x1="39634" y1="98201" x2="39634" y2="98201"/>
                        <a14:foregroundMark x1="59350" y1="97172" x2="71545" y2="97429"/>
                        <a14:foregroundMark x1="76626" y1="8226" x2="82317" y2="8997"/>
                        <a14:foregroundMark x1="18496" y1="61440" x2="26626" y2="61183"/>
                        <a14:backgroundMark x1="79065" y1="4884" x2="79065" y2="4884"/>
                        <a14:backgroundMark x1="93699" y1="3856" x2="93699" y2="3856"/>
                        <a14:backgroundMark x1="91260" y1="14396" x2="91260" y2="14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09" y="1227265"/>
            <a:ext cx="4937690" cy="390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26176-B867-CCB8-7CAA-F9BAB555B01C}"/>
              </a:ext>
            </a:extLst>
          </p:cNvPr>
          <p:cNvSpPr txBox="1"/>
          <p:nvPr/>
        </p:nvSpPr>
        <p:spPr>
          <a:xfrm>
            <a:off x="3355067" y="2009545"/>
            <a:ext cx="41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+ Default: HIGH level</a:t>
            </a:r>
            <a:endParaRPr lang="it-IT" dirty="0"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630D5C-2170-65D3-5E3D-CE7623B68104}"/>
              </a:ext>
            </a:extLst>
          </p:cNvPr>
          <p:cNvSpPr txBox="1"/>
          <p:nvPr/>
        </p:nvSpPr>
        <p:spPr>
          <a:xfrm>
            <a:off x="3355064" y="2427688"/>
            <a:ext cx="2777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+ When pulled up to a HIGH level: chip is activated. LOW: chip is disabled</a:t>
            </a:r>
            <a:endParaRPr lang="it-IT" dirty="0">
              <a:latin typeface="Söh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960A37-9F08-1F0D-9587-157759CF3546}"/>
              </a:ext>
            </a:extLst>
          </p:cNvPr>
          <p:cNvSpPr txBox="1"/>
          <p:nvPr/>
        </p:nvSpPr>
        <p:spPr>
          <a:xfrm>
            <a:off x="2781282" y="3628981"/>
            <a:ext cx="421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- RST pin:</a:t>
            </a:r>
            <a:endParaRPr lang="it-IT" b="1" dirty="0">
              <a:solidFill>
                <a:schemeClr val="accent1">
                  <a:lumMod val="75000"/>
                </a:schemeClr>
              </a:solidFill>
              <a:latin typeface="Söhn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4CC80A-D58F-56C1-28B0-E6DCA9B1E9EF}"/>
              </a:ext>
            </a:extLst>
          </p:cNvPr>
          <p:cNvSpPr txBox="1"/>
          <p:nvPr/>
        </p:nvSpPr>
        <p:spPr>
          <a:xfrm>
            <a:off x="3355067" y="3968689"/>
            <a:ext cx="41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+ Default: HIGH level</a:t>
            </a:r>
            <a:endParaRPr lang="it-IT" dirty="0">
              <a:latin typeface="Söhn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F657E-64E0-A071-4603-D6E943DB6172}"/>
              </a:ext>
            </a:extLst>
          </p:cNvPr>
          <p:cNvSpPr txBox="1"/>
          <p:nvPr/>
        </p:nvSpPr>
        <p:spPr>
          <a:xfrm>
            <a:off x="3355067" y="4338875"/>
            <a:ext cx="2962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+ When brought down to a LOW level for a short period: restart.</a:t>
            </a:r>
            <a:endParaRPr lang="it-IT" dirty="0">
              <a:latin typeface="Söhn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63707A-C95C-766B-9E59-9ED71943EC83}"/>
              </a:ext>
            </a:extLst>
          </p:cNvPr>
          <p:cNvSpPr txBox="1"/>
          <p:nvPr/>
        </p:nvSpPr>
        <p:spPr>
          <a:xfrm>
            <a:off x="2781282" y="5311694"/>
            <a:ext cx="421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Söhne"/>
              </a:rPr>
              <a:t>- FLASH pin:</a:t>
            </a:r>
            <a:endParaRPr lang="it-IT" b="1" dirty="0">
              <a:solidFill>
                <a:srgbClr val="00B050"/>
              </a:solidFill>
              <a:latin typeface="Söhn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968D11-F4B5-D6FF-CBFC-084D69E49E5E}"/>
              </a:ext>
            </a:extLst>
          </p:cNvPr>
          <p:cNvSpPr txBox="1"/>
          <p:nvPr/>
        </p:nvSpPr>
        <p:spPr>
          <a:xfrm>
            <a:off x="3355067" y="5651402"/>
            <a:ext cx="413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+ Determines when to enter programming mode during startup.</a:t>
            </a:r>
            <a:endParaRPr lang="it-IT" dirty="0">
              <a:latin typeface="Söhn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0417F8-3361-6CA1-902F-5F894FE4E2D7}"/>
              </a:ext>
            </a:extLst>
          </p:cNvPr>
          <p:cNvSpPr txBox="1"/>
          <p:nvPr/>
        </p:nvSpPr>
        <p:spPr>
          <a:xfrm>
            <a:off x="3355067" y="6259411"/>
            <a:ext cx="413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+ LOW level during startup: initiates the programming process.</a:t>
            </a:r>
            <a:endParaRPr lang="it-IT" dirty="0">
              <a:latin typeface="Söhn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B6F646-C2C8-12DA-5F92-485B12513E30}"/>
              </a:ext>
            </a:extLst>
          </p:cNvPr>
          <p:cNvSpPr txBox="1"/>
          <p:nvPr/>
        </p:nvSpPr>
        <p:spPr>
          <a:xfrm>
            <a:off x="8212019" y="5518574"/>
            <a:ext cx="421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öhne"/>
              </a:rPr>
              <a:t>- WAKE pin:</a:t>
            </a:r>
            <a:endParaRPr lang="it-IT" b="1" dirty="0">
              <a:solidFill>
                <a:schemeClr val="accent2"/>
              </a:solidFill>
              <a:latin typeface="Söhn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B5885-4D44-A5C4-108E-A2F3F6F7E8B2}"/>
              </a:ext>
            </a:extLst>
          </p:cNvPr>
          <p:cNvSpPr txBox="1"/>
          <p:nvPr/>
        </p:nvSpPr>
        <p:spPr>
          <a:xfrm>
            <a:off x="8747211" y="5887906"/>
            <a:ext cx="281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+ Wake up the ESP8266 from deep sleep mode.</a:t>
            </a:r>
            <a:endParaRPr lang="it-IT" dirty="0">
              <a:latin typeface="Söhn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BDC0A2-52B9-DA9E-9ECA-7135F0B009A4}"/>
              </a:ext>
            </a:extLst>
          </p:cNvPr>
          <p:cNvSpPr txBox="1"/>
          <p:nvPr/>
        </p:nvSpPr>
        <p:spPr>
          <a:xfrm rot="16200000">
            <a:off x="602128" y="3175093"/>
            <a:ext cx="236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38862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5" grpId="0"/>
      <p:bldP spid="10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A64E1-04D4-21C4-74D8-E9462C3CC60E}"/>
              </a:ext>
            </a:extLst>
          </p:cNvPr>
          <p:cNvSpPr txBox="1"/>
          <p:nvPr/>
        </p:nvSpPr>
        <p:spPr>
          <a:xfrm rot="16200000">
            <a:off x="10355083" y="3105832"/>
            <a:ext cx="199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FFB07-63A9-1BF2-DFF2-54BF7888D61B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1073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075241" y="3194540"/>
              <a:ext cx="2075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operation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0291510-D37E-9366-237F-C50D88BF95A3}"/>
              </a:ext>
            </a:extLst>
          </p:cNvPr>
          <p:cNvSpPr txBox="1"/>
          <p:nvPr/>
        </p:nvSpPr>
        <p:spPr>
          <a:xfrm>
            <a:off x="1571496" y="439594"/>
            <a:ext cx="957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C730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D41AC-A180-FDB4-5805-8DA4F319A84B}"/>
              </a:ext>
            </a:extLst>
          </p:cNvPr>
          <p:cNvSpPr txBox="1"/>
          <p:nvPr/>
        </p:nvSpPr>
        <p:spPr>
          <a:xfrm>
            <a:off x="2514632" y="1543011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1. </a:t>
            </a:r>
            <a:r>
              <a:rPr lang="en-US" sz="2000" dirty="0"/>
              <a:t>Boot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39EB1-B4EF-E48F-925C-75B646F016CD}"/>
              </a:ext>
            </a:extLst>
          </p:cNvPr>
          <p:cNvSpPr txBox="1"/>
          <p:nvPr/>
        </p:nvSpPr>
        <p:spPr>
          <a:xfrm>
            <a:off x="2500976" y="1990504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2. </a:t>
            </a:r>
            <a:r>
              <a:rPr lang="en-US" sz="2000" dirty="0"/>
              <a:t>System and Memory Initialization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43EDB-AA2C-9E40-FB46-449D0AC83134}"/>
              </a:ext>
            </a:extLst>
          </p:cNvPr>
          <p:cNvSpPr txBox="1"/>
          <p:nvPr/>
        </p:nvSpPr>
        <p:spPr>
          <a:xfrm>
            <a:off x="2507807" y="2444940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3.</a:t>
            </a:r>
            <a:r>
              <a:rPr lang="en-US" sz="2000" dirty="0"/>
              <a:t> Environment Check.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8804B-F145-1B7A-0B9C-68A08CE8D140}"/>
              </a:ext>
            </a:extLst>
          </p:cNvPr>
          <p:cNvSpPr txBox="1"/>
          <p:nvPr/>
        </p:nvSpPr>
        <p:spPr>
          <a:xfrm>
            <a:off x="2514632" y="2871519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4. </a:t>
            </a:r>
            <a:r>
              <a:rPr lang="en-US" sz="2000" dirty="0"/>
              <a:t>Wi-Fi Initialization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FED7C-226F-525B-75FB-EB3DF93F73EB}"/>
              </a:ext>
            </a:extLst>
          </p:cNvPr>
          <p:cNvSpPr txBox="1"/>
          <p:nvPr/>
        </p:nvSpPr>
        <p:spPr>
          <a:xfrm>
            <a:off x="2514632" y="3309444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</a:rPr>
              <a:t>5. </a:t>
            </a:r>
            <a:r>
              <a:rPr lang="en-US" sz="2000" dirty="0">
                <a:solidFill>
                  <a:srgbClr val="333333"/>
                </a:solidFill>
              </a:rPr>
              <a:t>Run User Program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A7AE6-C303-F12F-64E4-B9E9AA3B7985}"/>
              </a:ext>
            </a:extLst>
          </p:cNvPr>
          <p:cNvSpPr txBox="1"/>
          <p:nvPr/>
        </p:nvSpPr>
        <p:spPr>
          <a:xfrm>
            <a:off x="2514632" y="3778071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</a:rPr>
              <a:t>6. </a:t>
            </a:r>
            <a:r>
              <a:rPr lang="en-US" sz="2000" dirty="0">
                <a:solidFill>
                  <a:srgbClr val="333333"/>
                </a:solidFill>
              </a:rPr>
              <a:t>GPIO Communication and Sensor Interaction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D48C4-3DE4-899E-3544-4100FE20DCC4}"/>
              </a:ext>
            </a:extLst>
          </p:cNvPr>
          <p:cNvSpPr txBox="1"/>
          <p:nvPr/>
        </p:nvSpPr>
        <p:spPr>
          <a:xfrm>
            <a:off x="2514632" y="4246698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</a:rPr>
              <a:t>7. </a:t>
            </a:r>
            <a:r>
              <a:rPr lang="en-US" sz="2000" dirty="0">
                <a:solidFill>
                  <a:srgbClr val="333333"/>
                </a:solidFill>
              </a:rPr>
              <a:t>Wi-Fi Communication and MQTT/HTTP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ECE0F-3968-8B4A-DFEA-F7FC20143E46}"/>
              </a:ext>
            </a:extLst>
          </p:cNvPr>
          <p:cNvSpPr txBox="1"/>
          <p:nvPr/>
        </p:nvSpPr>
        <p:spPr>
          <a:xfrm>
            <a:off x="2514632" y="4686314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</a:rPr>
              <a:t>8. </a:t>
            </a:r>
            <a:r>
              <a:rPr lang="en-US" sz="2000" dirty="0">
                <a:solidFill>
                  <a:srgbClr val="333333"/>
                </a:solidFill>
              </a:rPr>
              <a:t>Power Saving Mode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0D6D3-D6EB-1399-5280-D99075B0D3DA}"/>
              </a:ext>
            </a:extLst>
          </p:cNvPr>
          <p:cNvSpPr txBox="1"/>
          <p:nvPr/>
        </p:nvSpPr>
        <p:spPr>
          <a:xfrm>
            <a:off x="2514632" y="5151008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</a:rPr>
              <a:t>9. </a:t>
            </a:r>
            <a:r>
              <a:rPr lang="en-US" sz="2000" dirty="0">
                <a:solidFill>
                  <a:srgbClr val="333333"/>
                </a:solidFill>
              </a:rPr>
              <a:t>UART (Serial Communication)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59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F7992C-68E8-CBE2-F40B-8F10AAC878DE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65D06-07A7-7D1A-4F56-B285AF218BF9}"/>
              </a:ext>
            </a:extLst>
          </p:cNvPr>
          <p:cNvSpPr txBox="1"/>
          <p:nvPr/>
        </p:nvSpPr>
        <p:spPr>
          <a:xfrm>
            <a:off x="1053788" y="439594"/>
            <a:ext cx="95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D7373"/>
                </a:solidFill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93E95-0A79-B8E0-1109-08290D44D4BE}"/>
              </a:ext>
            </a:extLst>
          </p:cNvPr>
          <p:cNvSpPr txBox="1"/>
          <p:nvPr/>
        </p:nvSpPr>
        <p:spPr>
          <a:xfrm>
            <a:off x="1053789" y="1154449"/>
            <a:ext cx="956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4ACA3"/>
                </a:solidFill>
                <a:latin typeface="Tw Cen MT" panose="020B0602020104020603" pitchFamily="34" charset="0"/>
              </a:rPr>
              <a:t>Connecting NodeMCU to the Computer: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E6035C-0143-5130-6649-C512EDF76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87" y="0"/>
            <a:ext cx="7335341" cy="39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D226F5-6EC3-1158-0B2B-4427E01F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328" y="3156336"/>
            <a:ext cx="3288884" cy="3701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13798-A432-AA7D-AC5A-CF42C8A50E2C}"/>
              </a:ext>
            </a:extLst>
          </p:cNvPr>
          <p:cNvSpPr txBox="1"/>
          <p:nvPr/>
        </p:nvSpPr>
        <p:spPr>
          <a:xfrm>
            <a:off x="1764917" y="4775280"/>
            <a:ext cx="3804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Use a Micro USB cable to connect NodeMCU to your computer. Ensure that NodeMCU is recognized and has the appropriate drivers installed</a:t>
            </a:r>
            <a:endParaRPr lang="it-IT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F7992C-68E8-CBE2-F40B-8F10AAC878DE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65D06-07A7-7D1A-4F56-B285AF218BF9}"/>
              </a:ext>
            </a:extLst>
          </p:cNvPr>
          <p:cNvSpPr txBox="1"/>
          <p:nvPr/>
        </p:nvSpPr>
        <p:spPr>
          <a:xfrm>
            <a:off x="1053788" y="439594"/>
            <a:ext cx="95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D7373"/>
                </a:solidFill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93E95-0A79-B8E0-1109-08290D44D4BE}"/>
              </a:ext>
            </a:extLst>
          </p:cNvPr>
          <p:cNvSpPr txBox="1"/>
          <p:nvPr/>
        </p:nvSpPr>
        <p:spPr>
          <a:xfrm>
            <a:off x="1053789" y="1154449"/>
            <a:ext cx="956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4ACA3"/>
                </a:solidFill>
                <a:latin typeface="Tw Cen MT" panose="020B0602020104020603" pitchFamily="34" charset="0"/>
              </a:rPr>
              <a:t>Write and Upload a Simple Program: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8AD23-5166-5997-1A94-B1E1060A4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016" y="2273587"/>
            <a:ext cx="3564758" cy="42125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60FBA-9DCD-35C5-D66F-E3B9BC36538B}"/>
              </a:ext>
            </a:extLst>
          </p:cNvPr>
          <p:cNvSpPr txBox="1"/>
          <p:nvPr/>
        </p:nvSpPr>
        <p:spPr>
          <a:xfrm>
            <a:off x="1019536" y="1532431"/>
            <a:ext cx="956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997A1"/>
                </a:solidFill>
                <a:latin typeface="Tw Cen MT" panose="020B0602020104020603" pitchFamily="34" charset="0"/>
              </a:rPr>
              <a:t>For example, you can use the Blink program to make the LED on NodeMCU flash.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16E9F-A075-0384-EE5A-18DE1CF0DAB5}"/>
              </a:ext>
            </a:extLst>
          </p:cNvPr>
          <p:cNvSpPr txBox="1"/>
          <p:nvPr/>
        </p:nvSpPr>
        <p:spPr>
          <a:xfrm>
            <a:off x="1695646" y="3429324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Check the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8F9E5-9CB8-8AE5-FB7D-0FA80F72100E}"/>
              </a:ext>
            </a:extLst>
          </p:cNvPr>
          <p:cNvSpPr txBox="1"/>
          <p:nvPr/>
        </p:nvSpPr>
        <p:spPr>
          <a:xfrm>
            <a:off x="1695646" y="3829434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Develop IoT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41717-E77B-46F6-50D6-F08028DA0F97}"/>
              </a:ext>
            </a:extLst>
          </p:cNvPr>
          <p:cNvSpPr txBox="1"/>
          <p:nvPr/>
        </p:nvSpPr>
        <p:spPr>
          <a:xfrm>
            <a:off x="1695646" y="4235996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Wi-Fi Communication and MQTT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6C431-44A6-F7B5-E991-D3A574380D38}"/>
              </a:ext>
            </a:extLst>
          </p:cNvPr>
          <p:cNvSpPr txBox="1"/>
          <p:nvPr/>
        </p:nvSpPr>
        <p:spPr>
          <a:xfrm>
            <a:off x="1695646" y="4647834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Monitoring and Debugging</a:t>
            </a:r>
          </a:p>
        </p:txBody>
      </p:sp>
    </p:spTree>
    <p:extLst>
      <p:ext uri="{BB962C8B-B14F-4D97-AF65-F5344CB8AC3E}">
        <p14:creationId xmlns:p14="http://schemas.microsoft.com/office/powerpoint/2010/main" val="26824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7" grpId="0"/>
      <p:bldP spid="8" grpId="0"/>
      <p:bldP spid="9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timeline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5766AE2-8191-4DD7-9F8B-FB3901844BFC}"/>
              </a:ext>
            </a:extLst>
          </p:cNvPr>
          <p:cNvSpPr txBox="1"/>
          <p:nvPr/>
        </p:nvSpPr>
        <p:spPr>
          <a:xfrm>
            <a:off x="1905093" y="1690723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Home automation.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F4D948F-8670-4F67-B5BD-4AC06968C522}"/>
              </a:ext>
            </a:extLst>
          </p:cNvPr>
          <p:cNvSpPr txBox="1"/>
          <p:nvPr/>
        </p:nvSpPr>
        <p:spPr>
          <a:xfrm>
            <a:off x="1879541" y="2440821"/>
            <a:ext cx="223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Collecting data from sensors.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4E1E449-1505-4788-9575-E71478300712}"/>
              </a:ext>
            </a:extLst>
          </p:cNvPr>
          <p:cNvSpPr txBox="1"/>
          <p:nvPr/>
        </p:nvSpPr>
        <p:spPr>
          <a:xfrm>
            <a:off x="1871120" y="3492638"/>
            <a:ext cx="188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Measuring power consumption.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C9AE74-6ECE-4642-85A1-879B902A0C00}"/>
              </a:ext>
            </a:extLst>
          </p:cNvPr>
          <p:cNvSpPr txBox="1"/>
          <p:nvPr/>
        </p:nvSpPr>
        <p:spPr>
          <a:xfrm>
            <a:off x="1845647" y="5591914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Internet Smoked Alarm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3998D37B-EE23-4400-B3FB-AE622C2B4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825" y="4542367"/>
            <a:ext cx="336986" cy="336986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EED872-529B-476D-A042-AF8799EED2BA}"/>
              </a:ext>
            </a:extLst>
          </p:cNvPr>
          <p:cNvSpPr txBox="1"/>
          <p:nvPr/>
        </p:nvSpPr>
        <p:spPr>
          <a:xfrm>
            <a:off x="1853704" y="4556187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Controlling via Wi-Fi.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75378-7A26-7283-1FF8-E44DF8E37463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CEF67-CAEF-7F58-5821-D6803DF1B771}"/>
              </a:ext>
            </a:extLst>
          </p:cNvPr>
          <p:cNvSpPr txBox="1"/>
          <p:nvPr/>
        </p:nvSpPr>
        <p:spPr>
          <a:xfrm>
            <a:off x="0" y="439594"/>
            <a:ext cx="1007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Tw Cen MT" panose="020B0602020104020603" pitchFamily="34" charset="0"/>
              </a:rPr>
              <a:t>APPLICATION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AC6B24-988D-6850-069A-6573FE4259CF}"/>
              </a:ext>
            </a:extLst>
          </p:cNvPr>
          <p:cNvGrpSpPr/>
          <p:nvPr/>
        </p:nvGrpSpPr>
        <p:grpSpPr>
          <a:xfrm>
            <a:off x="1209064" y="1521114"/>
            <a:ext cx="662056" cy="662056"/>
            <a:chOff x="1390386" y="1852142"/>
            <a:chExt cx="662056" cy="66205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F3CBE7-0B7F-4BBC-932B-F8A1336F5066}"/>
                </a:ext>
              </a:extLst>
            </p:cNvPr>
            <p:cNvSpPr/>
            <p:nvPr/>
          </p:nvSpPr>
          <p:spPr>
            <a:xfrm>
              <a:off x="1390386" y="185214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Work from home Wi-Fi outline">
              <a:extLst>
                <a:ext uri="{FF2B5EF4-FFF2-40B4-BE49-F238E27FC236}">
                  <a16:creationId xmlns:a16="http://schemas.microsoft.com/office/drawing/2014/main" id="{37A41864-C25D-F524-B858-224E4FC5A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0966" y="1922339"/>
              <a:ext cx="521661" cy="52166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18822-45DA-6E46-6159-7894DF82DD4E}"/>
              </a:ext>
            </a:extLst>
          </p:cNvPr>
          <p:cNvGrpSpPr/>
          <p:nvPr/>
        </p:nvGrpSpPr>
        <p:grpSpPr>
          <a:xfrm>
            <a:off x="1209064" y="2432959"/>
            <a:ext cx="662056" cy="662056"/>
            <a:chOff x="1390386" y="3130163"/>
            <a:chExt cx="662056" cy="662056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1390386" y="3130163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 descr="Folder Search outline">
              <a:extLst>
                <a:ext uri="{FF2B5EF4-FFF2-40B4-BE49-F238E27FC236}">
                  <a16:creationId xmlns:a16="http://schemas.microsoft.com/office/drawing/2014/main" id="{6067B0B7-C966-ABBC-8434-FF56D0E1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7970" y="3180079"/>
              <a:ext cx="588999" cy="58899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4567FF-4B6B-CA2E-6B61-7F2B76E97B54}"/>
              </a:ext>
            </a:extLst>
          </p:cNvPr>
          <p:cNvGrpSpPr/>
          <p:nvPr/>
        </p:nvGrpSpPr>
        <p:grpSpPr>
          <a:xfrm>
            <a:off x="1209064" y="3475781"/>
            <a:ext cx="662056" cy="662056"/>
            <a:chOff x="1390386" y="4408184"/>
            <a:chExt cx="662056" cy="66205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1390386" y="4408184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Full battery outline">
              <a:extLst>
                <a:ext uri="{FF2B5EF4-FFF2-40B4-BE49-F238E27FC236}">
                  <a16:creationId xmlns:a16="http://schemas.microsoft.com/office/drawing/2014/main" id="{D99D0FE9-9E54-64CE-A2F6-B296AD849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37970" y="4465175"/>
              <a:ext cx="566061" cy="56606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2C8448-BD3F-49F2-F6DA-A0CDF5012CA2}"/>
              </a:ext>
            </a:extLst>
          </p:cNvPr>
          <p:cNvGrpSpPr/>
          <p:nvPr/>
        </p:nvGrpSpPr>
        <p:grpSpPr>
          <a:xfrm>
            <a:off x="1185087" y="4537954"/>
            <a:ext cx="668929" cy="685303"/>
            <a:chOff x="5123417" y="1852142"/>
            <a:chExt cx="668929" cy="685303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B44027A-8946-45E7-8F11-28B2EA7E8E3E}"/>
                </a:ext>
              </a:extLst>
            </p:cNvPr>
            <p:cNvSpPr/>
            <p:nvPr/>
          </p:nvSpPr>
          <p:spPr>
            <a:xfrm>
              <a:off x="5130290" y="185214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 descr="Wi-Fi with solid fill">
              <a:extLst>
                <a:ext uri="{FF2B5EF4-FFF2-40B4-BE49-F238E27FC236}">
                  <a16:creationId xmlns:a16="http://schemas.microsoft.com/office/drawing/2014/main" id="{05E7C3CB-9E84-1305-C64F-A304644FE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23417" y="1875389"/>
              <a:ext cx="662056" cy="66205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2CF8CA-3F22-D827-296A-CB4C904C79A3}"/>
              </a:ext>
            </a:extLst>
          </p:cNvPr>
          <p:cNvGrpSpPr/>
          <p:nvPr/>
        </p:nvGrpSpPr>
        <p:grpSpPr>
          <a:xfrm>
            <a:off x="1183903" y="5572428"/>
            <a:ext cx="662056" cy="662056"/>
            <a:chOff x="5130290" y="3130163"/>
            <a:chExt cx="662056" cy="66205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F70E9A6-B0EA-49B3-9490-7C7B09ACEE67}"/>
                </a:ext>
              </a:extLst>
            </p:cNvPr>
            <p:cNvSpPr/>
            <p:nvPr/>
          </p:nvSpPr>
          <p:spPr>
            <a:xfrm>
              <a:off x="5130290" y="3130163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Wireless router outline">
              <a:extLst>
                <a:ext uri="{FF2B5EF4-FFF2-40B4-BE49-F238E27FC236}">
                  <a16:creationId xmlns:a16="http://schemas.microsoft.com/office/drawing/2014/main" id="{69FEC0AC-5784-0960-2751-514C84B2E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75944" y="3172743"/>
              <a:ext cx="559399" cy="559399"/>
            </a:xfrm>
            <a:prstGeom prst="rect">
              <a:avLst/>
            </a:prstGeom>
          </p:spPr>
        </p:pic>
      </p:grpSp>
      <p:pic>
        <p:nvPicPr>
          <p:cNvPr id="1027" name="Picture 3">
            <a:extLst>
              <a:ext uri="{FF2B5EF4-FFF2-40B4-BE49-F238E27FC236}">
                <a16:creationId xmlns:a16="http://schemas.microsoft.com/office/drawing/2014/main" id="{A3436A9B-92DF-0D3B-29F4-E15DE43CB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736" y="1260362"/>
            <a:ext cx="3049519" cy="23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E23852F9-0340-2A4C-2A78-BE646AE2A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79" y="370145"/>
            <a:ext cx="2812273" cy="178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A50707B3-17FC-A6A0-CC60-19AB593A9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87" y="4019551"/>
            <a:ext cx="4359517" cy="23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8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0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11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40000" fill="hold" nodeType="withEffect" p14:presetBounceEnd="82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4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40000" fill="hold" nodeType="withEffect" p14:presetBounceEnd="82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19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40000" fill="hold" nodeType="withEffect" p14:presetBounceEnd="82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22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40000" fill="hold" nodeType="withEffect" p14:presetBounceEnd="82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26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27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0" dur="2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1" dur="2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4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5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8" dur="2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9" dur="2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2" dur="2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3" dur="2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6" dur="2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7" dur="2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5" dur="5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6" grpId="0"/>
          <p:bldP spid="120" grpId="0"/>
          <p:bldP spid="125" grpId="0"/>
          <p:bldP spid="130" grpId="0"/>
          <p:bldP spid="140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4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4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accel="4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accel="4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1" dur="5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5" dur="5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6" grpId="0"/>
          <p:bldP spid="120" grpId="0"/>
          <p:bldP spid="125" grpId="0"/>
          <p:bldP spid="130" grpId="0"/>
          <p:bldP spid="140" grpId="0"/>
          <p:bldP spid="3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-5417524" y="-21467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6624" y="851413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-1344954" y="62531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-3456945" y="4102883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-3434702" y="452407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-3434702" y="4892462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-3434702" y="5275277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-3434702" y="5675599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-3434702" y="6050547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BD0F8CB-278A-496F-BBAC-6FC9B9EC1783}"/>
              </a:ext>
            </a:extLst>
          </p:cNvPr>
          <p:cNvGrpSpPr/>
          <p:nvPr/>
        </p:nvGrpSpPr>
        <p:grpSpPr>
          <a:xfrm>
            <a:off x="-6596448" y="0"/>
            <a:ext cx="10729913" cy="6858000"/>
            <a:chOff x="0" y="0"/>
            <a:chExt cx="10729913" cy="685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9F87DD0-B660-4FD3-9876-F10CFF006B32}"/>
                </a:ext>
              </a:extLst>
            </p:cNvPr>
            <p:cNvGrpSpPr/>
            <p:nvPr/>
          </p:nvGrpSpPr>
          <p:grpSpPr>
            <a:xfrm>
              <a:off x="0" y="0"/>
              <a:ext cx="10729913" cy="6858000"/>
              <a:chOff x="-52197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75D813-8D64-4748-8D21-48563217B55D}"/>
                  </a:ext>
                </a:extLst>
              </p:cNvPr>
              <p:cNvSpPr/>
              <p:nvPr/>
            </p:nvSpPr>
            <p:spPr>
              <a:xfrm>
                <a:off x="-5219700" y="0"/>
                <a:ext cx="9848850" cy="6858000"/>
              </a:xfrm>
              <a:prstGeom prst="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C0D95A8-67B5-4055-9C4F-3DBEE1C07201}"/>
                  </a:ext>
                </a:extLst>
              </p:cNvPr>
              <p:cNvGrpSpPr/>
              <p:nvPr/>
            </p:nvGrpSpPr>
            <p:grpSpPr>
              <a:xfrm>
                <a:off x="4629150" y="2511334"/>
                <a:ext cx="881063" cy="923330"/>
                <a:chOff x="8401050" y="3607250"/>
                <a:chExt cx="881063" cy="923330"/>
              </a:xfrm>
            </p:grpSpPr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4398BEEC-1423-4336-B5D8-03839CBA6908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ACD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56715B-D0FD-4499-8AFC-ED7C0F550A86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C8C7A8"/>
                      </a:solidFill>
                      <a:latin typeface="DAGGERSQUARE" pitchFamily="50" charset="0"/>
                    </a:rPr>
                    <a:t>B</a:t>
                  </a: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74B79D3-2A17-4D81-A029-C45B90DB89C4}"/>
                </a:ext>
              </a:extLst>
            </p:cNvPr>
            <p:cNvGrpSpPr/>
            <p:nvPr/>
          </p:nvGrpSpPr>
          <p:grpSpPr>
            <a:xfrm>
              <a:off x="4188346" y="1101644"/>
              <a:ext cx="4614874" cy="4219153"/>
              <a:chOff x="4051032" y="1101644"/>
              <a:chExt cx="4614874" cy="4219153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43B5457-F591-49E3-B0D8-BB4174F6F4C5}"/>
                  </a:ext>
                </a:extLst>
              </p:cNvPr>
              <p:cNvSpPr/>
              <p:nvPr/>
            </p:nvSpPr>
            <p:spPr>
              <a:xfrm>
                <a:off x="4051032" y="1101644"/>
                <a:ext cx="2172300" cy="2164836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ABEFC38-8382-4DF4-B355-4E1D4DC22BDB}"/>
                  </a:ext>
                </a:extLst>
              </p:cNvPr>
              <p:cNvSpPr/>
              <p:nvPr/>
            </p:nvSpPr>
            <p:spPr>
              <a:xfrm flipV="1">
                <a:off x="4929058" y="3429000"/>
                <a:ext cx="1288566" cy="1284136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CDF3DEB-7949-4D79-8EB4-FF5B8C59D8E2}"/>
                  </a:ext>
                </a:extLst>
              </p:cNvPr>
              <p:cNvSpPr/>
              <p:nvPr/>
            </p:nvSpPr>
            <p:spPr>
              <a:xfrm flipH="1">
                <a:off x="6507691" y="1688271"/>
                <a:ext cx="1583652" cy="1578210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F34204B-8D86-46FF-B35E-96293F071268}"/>
                  </a:ext>
                </a:extLst>
              </p:cNvPr>
              <p:cNvSpPr/>
              <p:nvPr/>
            </p:nvSpPr>
            <p:spPr>
              <a:xfrm flipH="1" flipV="1">
                <a:off x="6520967" y="3497313"/>
                <a:ext cx="1829770" cy="1823484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69AAC1-7343-4418-AD30-FED6DE56D3B3}"/>
                  </a:ext>
                </a:extLst>
              </p:cNvPr>
              <p:cNvSpPr txBox="1"/>
              <p:nvPr/>
            </p:nvSpPr>
            <p:spPr>
              <a:xfrm>
                <a:off x="4185096" y="1114344"/>
                <a:ext cx="201128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>
                    <a:solidFill>
                      <a:schemeClr val="bg1"/>
                    </a:solidFill>
                    <a:latin typeface="DAGGERSQUARE" pitchFamily="50" charset="0"/>
                  </a:rPr>
                  <a:t>55%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79F90-ADCC-4460-848A-BF47CA239878}"/>
                  </a:ext>
                </a:extLst>
              </p:cNvPr>
              <p:cNvSpPr txBox="1"/>
              <p:nvPr/>
            </p:nvSpPr>
            <p:spPr>
              <a:xfrm>
                <a:off x="6443052" y="1719048"/>
                <a:ext cx="182524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DAGGERSQUARE" pitchFamily="50" charset="0"/>
                  </a:rPr>
                  <a:t>35%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89CBEF-8F9F-465C-A267-20782384B6A8}"/>
                  </a:ext>
                </a:extLst>
              </p:cNvPr>
              <p:cNvSpPr txBox="1"/>
              <p:nvPr/>
            </p:nvSpPr>
            <p:spPr>
              <a:xfrm>
                <a:off x="4695719" y="4038608"/>
                <a:ext cx="1825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DAGGERSQUARE" pitchFamily="50" charset="0"/>
                  </a:rPr>
                  <a:t>35%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F0F378-15FC-4714-8428-1B63BC00294F}"/>
                  </a:ext>
                </a:extLst>
              </p:cNvPr>
              <p:cNvSpPr txBox="1"/>
              <p:nvPr/>
            </p:nvSpPr>
            <p:spPr>
              <a:xfrm>
                <a:off x="6708714" y="4498459"/>
                <a:ext cx="1957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84AF9B"/>
                    </a:solidFill>
                    <a:latin typeface="DAGGERSQUARE" pitchFamily="50" charset="0"/>
                  </a:rPr>
                  <a:t>WRITE SOME TEXT HERE</a:t>
                </a: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7783657" y="0"/>
            <a:ext cx="10729913" cy="6858000"/>
            <a:chOff x="-1201987" y="0"/>
            <a:chExt cx="10729913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49669"/>
                <a:ext cx="881063" cy="923330"/>
                <a:chOff x="8401050" y="3607250"/>
                <a:chExt cx="881063" cy="923330"/>
              </a:xfrm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ACDB0"/>
                      </a:solidFill>
                      <a:latin typeface="DAGGERSQUARE" pitchFamily="50" charset="0"/>
                    </a:rPr>
                    <a:t>C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3099005" y="1498151"/>
              <a:ext cx="4330495" cy="3861375"/>
              <a:chOff x="3099005" y="1498151"/>
              <a:chExt cx="4330495" cy="3861375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98C019-E9D8-49A5-8221-D7EC5870A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684939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53C2659-4AB2-43C7-9B3A-436D8755B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046236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EAB082E-D48B-47B8-B900-CC9750934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3407533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D77A584-D6B0-438A-A0D1-80E0FD539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768830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CD0BC4A-D169-4C5F-A9BE-19A1701E7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130127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9C166DE-FA83-4E61-8CB6-5C57D6D5FCC9}"/>
                  </a:ext>
                </a:extLst>
              </p:cNvPr>
              <p:cNvSpPr/>
              <p:nvPr/>
            </p:nvSpPr>
            <p:spPr>
              <a:xfrm>
                <a:off x="3426279" y="3854756"/>
                <a:ext cx="592962" cy="830182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A3FD42D-D8B1-4B98-81C6-4E5D788DEC59}"/>
                  </a:ext>
                </a:extLst>
              </p:cNvPr>
              <p:cNvSpPr/>
              <p:nvPr/>
            </p:nvSpPr>
            <p:spPr>
              <a:xfrm>
                <a:off x="3426279" y="2940954"/>
                <a:ext cx="592962" cy="940122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BD53443-AD4F-47E2-BA83-24CD98E20093}"/>
                  </a:ext>
                </a:extLst>
              </p:cNvPr>
              <p:cNvSpPr/>
              <p:nvPr/>
            </p:nvSpPr>
            <p:spPr>
              <a:xfrm>
                <a:off x="3426279" y="2136854"/>
                <a:ext cx="592962" cy="804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7026D3D-0E36-46BF-AE00-1C5154AD9A42}"/>
                  </a:ext>
                </a:extLst>
              </p:cNvPr>
              <p:cNvSpPr/>
              <p:nvPr/>
            </p:nvSpPr>
            <p:spPr>
              <a:xfrm>
                <a:off x="4471323" y="4162854"/>
                <a:ext cx="592962" cy="522084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2606096-9E50-43A8-BED9-FEAE339F03D9}"/>
                  </a:ext>
                </a:extLst>
              </p:cNvPr>
              <p:cNvSpPr/>
              <p:nvPr/>
            </p:nvSpPr>
            <p:spPr>
              <a:xfrm>
                <a:off x="4471323" y="3187263"/>
                <a:ext cx="592962" cy="103109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84F0A0C-2639-4D15-9BBF-F47A918C1085}"/>
                  </a:ext>
                </a:extLst>
              </p:cNvPr>
              <p:cNvSpPr/>
              <p:nvPr/>
            </p:nvSpPr>
            <p:spPr>
              <a:xfrm>
                <a:off x="4471323" y="2510729"/>
                <a:ext cx="592962" cy="676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5260B36-1F6C-4C42-8CF6-D05C5EA2AD37}"/>
                  </a:ext>
                </a:extLst>
              </p:cNvPr>
              <p:cNvSpPr/>
              <p:nvPr/>
            </p:nvSpPr>
            <p:spPr>
              <a:xfrm>
                <a:off x="5507222" y="4383518"/>
                <a:ext cx="592962" cy="301419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717A458-36E4-42CC-AD8A-3B26C9AEF9D8}"/>
                  </a:ext>
                </a:extLst>
              </p:cNvPr>
              <p:cNvSpPr/>
              <p:nvPr/>
            </p:nvSpPr>
            <p:spPr>
              <a:xfrm>
                <a:off x="5507222" y="3930150"/>
                <a:ext cx="592962" cy="45336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4888F8-B1B5-42B8-B055-34AB246DBFC3}"/>
                  </a:ext>
                </a:extLst>
              </p:cNvPr>
              <p:cNvSpPr/>
              <p:nvPr/>
            </p:nvSpPr>
            <p:spPr>
              <a:xfrm flipV="1">
                <a:off x="5507222" y="3266479"/>
                <a:ext cx="592962" cy="65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49EC384-08CE-4C7C-8711-D87A1D5FCEB0}"/>
                  </a:ext>
                </a:extLst>
              </p:cNvPr>
              <p:cNvSpPr/>
              <p:nvPr/>
            </p:nvSpPr>
            <p:spPr>
              <a:xfrm>
                <a:off x="6505701" y="4266506"/>
                <a:ext cx="592962" cy="418431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0EF44C0-B216-40B1-BA29-55ECA700FCAB}"/>
                  </a:ext>
                </a:extLst>
              </p:cNvPr>
              <p:cNvSpPr/>
              <p:nvPr/>
            </p:nvSpPr>
            <p:spPr>
              <a:xfrm>
                <a:off x="6505701" y="3748223"/>
                <a:ext cx="592962" cy="527021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7B8BD86-ECED-40FA-BAE2-2961823CB301}"/>
                  </a:ext>
                </a:extLst>
              </p:cNvPr>
              <p:cNvSpPr/>
              <p:nvPr/>
            </p:nvSpPr>
            <p:spPr>
              <a:xfrm flipV="1">
                <a:off x="6505701" y="3033344"/>
                <a:ext cx="592962" cy="715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EB8AA43-882C-4A63-A77D-B9C6B36BA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1498151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409D963-938B-4E1C-B891-77361934DE4F}"/>
                  </a:ext>
                </a:extLst>
              </p:cNvPr>
              <p:cNvGrpSpPr/>
              <p:nvPr/>
            </p:nvGrpSpPr>
            <p:grpSpPr>
              <a:xfrm>
                <a:off x="3532884" y="1528215"/>
                <a:ext cx="388370" cy="388370"/>
                <a:chOff x="3532884" y="1476089"/>
                <a:chExt cx="388370" cy="388370"/>
              </a:xfrm>
            </p:grpSpPr>
            <p:sp>
              <p:nvSpPr>
                <p:cNvPr id="164" name="Teardrop 163">
                  <a:extLst>
                    <a:ext uri="{FF2B5EF4-FFF2-40B4-BE49-F238E27FC236}">
                      <a16:creationId xmlns:a16="http://schemas.microsoft.com/office/drawing/2014/main" id="{42A9B75E-DDAE-4195-9D34-1F49CCF1305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A8AD9E2E-D5BE-4543-8299-920E72A37D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5D6543A-0ACE-4407-BCB2-8D37276A9698}"/>
                  </a:ext>
                </a:extLst>
              </p:cNvPr>
              <p:cNvGrpSpPr/>
              <p:nvPr/>
            </p:nvGrpSpPr>
            <p:grpSpPr>
              <a:xfrm>
                <a:off x="4573619" y="1921140"/>
                <a:ext cx="388370" cy="388370"/>
                <a:chOff x="3532884" y="1476089"/>
                <a:chExt cx="388370" cy="388370"/>
              </a:xfrm>
            </p:grpSpPr>
            <p:sp>
              <p:nvSpPr>
                <p:cNvPr id="168" name="Teardrop 167">
                  <a:extLst>
                    <a:ext uri="{FF2B5EF4-FFF2-40B4-BE49-F238E27FC236}">
                      <a16:creationId xmlns:a16="http://schemas.microsoft.com/office/drawing/2014/main" id="{7C805890-7568-442D-A552-C2DC9E5592E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CBF5F57-5941-45F0-99C8-BD85A45AF372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5AFE27E-A52D-45DB-902A-157588DFFF8A}"/>
                  </a:ext>
                </a:extLst>
              </p:cNvPr>
              <p:cNvGrpSpPr/>
              <p:nvPr/>
            </p:nvGrpSpPr>
            <p:grpSpPr>
              <a:xfrm>
                <a:off x="5609518" y="2670682"/>
                <a:ext cx="388370" cy="388370"/>
                <a:chOff x="3532884" y="1476089"/>
                <a:chExt cx="388370" cy="388370"/>
              </a:xfrm>
            </p:grpSpPr>
            <p:sp>
              <p:nvSpPr>
                <p:cNvPr id="171" name="Teardrop 170">
                  <a:extLst>
                    <a:ext uri="{FF2B5EF4-FFF2-40B4-BE49-F238E27FC236}">
                      <a16:creationId xmlns:a16="http://schemas.microsoft.com/office/drawing/2014/main" id="{0C11CECD-5736-4BA2-B074-13766AD2DF2A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1F7D2D1-CFDD-42F4-A75A-A043FB4AE0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257726-AFDA-4330-9B8D-276E970E424E}"/>
                  </a:ext>
                </a:extLst>
              </p:cNvPr>
              <p:cNvGrpSpPr/>
              <p:nvPr/>
            </p:nvGrpSpPr>
            <p:grpSpPr>
              <a:xfrm>
                <a:off x="6609538" y="2435357"/>
                <a:ext cx="388370" cy="388370"/>
                <a:chOff x="3532884" y="1476089"/>
                <a:chExt cx="388370" cy="388370"/>
              </a:xfrm>
            </p:grpSpPr>
            <p:sp>
              <p:nvSpPr>
                <p:cNvPr id="174" name="Teardrop 173">
                  <a:extLst>
                    <a:ext uri="{FF2B5EF4-FFF2-40B4-BE49-F238E27FC236}">
                      <a16:creationId xmlns:a16="http://schemas.microsoft.com/office/drawing/2014/main" id="{EF3263D8-FD14-4AAD-AC8D-34AD8EC294BC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68C13D4-AC6D-4D66-9A18-89406E448441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D2EF56B-A5B5-4F57-94B7-926668B0DFFF}"/>
                  </a:ext>
                </a:extLst>
              </p:cNvPr>
              <p:cNvSpPr/>
              <p:nvPr/>
            </p:nvSpPr>
            <p:spPr>
              <a:xfrm>
                <a:off x="4473880" y="5119220"/>
                <a:ext cx="146010" cy="142058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4696422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A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5B8D8FD7-428F-481E-807D-26C6FE0E6B8E}"/>
                  </a:ext>
                </a:extLst>
              </p:cNvPr>
              <p:cNvSpPr/>
              <p:nvPr/>
            </p:nvSpPr>
            <p:spPr>
              <a:xfrm>
                <a:off x="5093147" y="5119220"/>
                <a:ext cx="146010" cy="142058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AD794E1-758E-4C6B-A0AE-EF3F86D1FE3C}"/>
                  </a:ext>
                </a:extLst>
              </p:cNvPr>
              <p:cNvSpPr txBox="1"/>
              <p:nvPr/>
            </p:nvSpPr>
            <p:spPr>
              <a:xfrm>
                <a:off x="5315689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B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07D74E-CABF-472F-9D51-F2D33630F4CF}"/>
                  </a:ext>
                </a:extLst>
              </p:cNvPr>
              <p:cNvSpPr/>
              <p:nvPr/>
            </p:nvSpPr>
            <p:spPr>
              <a:xfrm>
                <a:off x="5695436" y="5119220"/>
                <a:ext cx="146010" cy="142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82F211-3381-4614-9C5B-5BC5D9A309C1}"/>
                  </a:ext>
                </a:extLst>
              </p:cNvPr>
              <p:cNvSpPr txBox="1"/>
              <p:nvPr/>
            </p:nvSpPr>
            <p:spPr>
              <a:xfrm>
                <a:off x="5917978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A911D1-2939-4C61-9809-8BFB85C5A363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7110D-033F-4AB8-9FBD-9DF1B764437D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19" name="Rectangle: Top Corners Rounded 18">
                  <a:extLst>
                    <a:ext uri="{FF2B5EF4-FFF2-40B4-BE49-F238E27FC236}">
                      <a16:creationId xmlns:a16="http://schemas.microsoft.com/office/drawing/2014/main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A8C3B3E-A8F7-44B8-8441-14891084264C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E14B0D0C-A308-4C53-B3A3-A29C3050ADB0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85" name="Circle: Hollow 184">
                  <a:extLst>
                    <a:ext uri="{FF2B5EF4-FFF2-40B4-BE49-F238E27FC236}">
                      <a16:creationId xmlns:a16="http://schemas.microsoft.com/office/drawing/2014/main" id="{3F3951E8-8AA4-4952-AD49-1D7C6C9089F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Block Arc 191">
                  <a:extLst>
                    <a:ext uri="{FF2B5EF4-FFF2-40B4-BE49-F238E27FC236}">
                      <a16:creationId xmlns:a16="http://schemas.microsoft.com/office/drawing/2014/main" id="{9F442492-7591-4364-90DD-E6DEE5E750D6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92472C92-E9E7-4BC8-BADB-17A3342F08AF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8787DCE-58B5-42FC-A1F9-6449A6B05BC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E6F713A7-0570-433F-8D15-ABB11E7F49D1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97" name="Circle: Hollow 196">
                  <a:extLst>
                    <a:ext uri="{FF2B5EF4-FFF2-40B4-BE49-F238E27FC236}">
                      <a16:creationId xmlns:a16="http://schemas.microsoft.com/office/drawing/2014/main" id="{54040D82-6BAA-46A9-8FB7-783AD4CFE50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Block Arc 197">
                  <a:extLst>
                    <a:ext uri="{FF2B5EF4-FFF2-40B4-BE49-F238E27FC236}">
                      <a16:creationId xmlns:a16="http://schemas.microsoft.com/office/drawing/2014/main" id="{71D95933-23A7-4C0D-8537-4796FE353F6E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14FDB0F2-FD0B-40E1-B6C6-BB363173A31A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6C9B5AD1-011D-46BD-BF0B-A86B8D66964F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11322A4-DFC6-48AA-9DEF-FAB82A2C9F5A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2" name="Circle: Hollow 201">
                  <a:extLst>
                    <a:ext uri="{FF2B5EF4-FFF2-40B4-BE49-F238E27FC236}">
                      <a16:creationId xmlns:a16="http://schemas.microsoft.com/office/drawing/2014/main" id="{CD8F46EC-F829-44D4-92BF-450A01F3185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Block Arc 202">
                  <a:extLst>
                    <a:ext uri="{FF2B5EF4-FFF2-40B4-BE49-F238E27FC236}">
                      <a16:creationId xmlns:a16="http://schemas.microsoft.com/office/drawing/2014/main" id="{34206EA6-32F2-498F-ACC6-0A8C2E9B16EF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33EED9AB-062C-4026-8CC1-E8DAD38FA4C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3C6B9D17-82C9-48CE-8266-B283259560AA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34D000D4-88C6-4649-A395-DD4A4F27582E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7" name="Circle: Hollow 206">
                  <a:extLst>
                    <a:ext uri="{FF2B5EF4-FFF2-40B4-BE49-F238E27FC236}">
                      <a16:creationId xmlns:a16="http://schemas.microsoft.com/office/drawing/2014/main" id="{C9701AF0-9FCA-4F09-B144-673106D50AB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Block Arc 207">
                  <a:extLst>
                    <a:ext uri="{FF2B5EF4-FFF2-40B4-BE49-F238E27FC236}">
                      <a16:creationId xmlns:a16="http://schemas.microsoft.com/office/drawing/2014/main" id="{617E95C6-0599-4AAC-A751-BAAA6EDF6C5B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615A1820-F42D-4045-8583-CD62E2170C72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16774B2-1188-4666-B385-3F96861E7FB7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BB1A5913-384E-4DF0-BAD9-C6C4EFACED41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2" name="Circle: Hollow 211">
                  <a:extLst>
                    <a:ext uri="{FF2B5EF4-FFF2-40B4-BE49-F238E27FC236}">
                      <a16:creationId xmlns:a16="http://schemas.microsoft.com/office/drawing/2014/main" id="{064ADB83-9D9E-4FFE-B2C6-BA2D6AE76BCB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Block Arc 212">
                  <a:extLst>
                    <a:ext uri="{FF2B5EF4-FFF2-40B4-BE49-F238E27FC236}">
                      <a16:creationId xmlns:a16="http://schemas.microsoft.com/office/drawing/2014/main" id="{70E0B0ED-82BF-4E59-893C-1F704FCA6CCD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CBA9AE16-DC45-4103-9E51-C6CD616D4CFB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47F98317-7BCE-4E91-A5F5-38E8E7517262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28334952-BF27-4483-B08F-1C666A99FC1A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7" name="Circle: Hollow 216">
                  <a:extLst>
                    <a:ext uri="{FF2B5EF4-FFF2-40B4-BE49-F238E27FC236}">
                      <a16:creationId xmlns:a16="http://schemas.microsoft.com/office/drawing/2014/main" id="{300BD8DA-1A4F-4E03-B61A-EBABE2EC6B20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Block Arc 217">
                  <a:extLst>
                    <a:ext uri="{FF2B5EF4-FFF2-40B4-BE49-F238E27FC236}">
                      <a16:creationId xmlns:a16="http://schemas.microsoft.com/office/drawing/2014/main" id="{7C13C315-611E-4886-A637-F8977FFB4F8B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79C99F4-F672-4FBE-AA62-2AFCB485681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FAFF10C9-E33F-4F70-A98B-A6616138B88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0E62BE-D53F-CC91-EA2C-BC84C1DFA040}"/>
              </a:ext>
            </a:extLst>
          </p:cNvPr>
          <p:cNvGrpSpPr/>
          <p:nvPr/>
        </p:nvGrpSpPr>
        <p:grpSpPr>
          <a:xfrm>
            <a:off x="6096000" y="1717097"/>
            <a:ext cx="5575135" cy="3212626"/>
            <a:chOff x="6367285" y="1897601"/>
            <a:chExt cx="5575135" cy="32126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D825CF-FF9A-816B-589F-16FD04CCF50E}"/>
                </a:ext>
              </a:extLst>
            </p:cNvPr>
            <p:cNvSpPr txBox="1"/>
            <p:nvPr/>
          </p:nvSpPr>
          <p:spPr>
            <a:xfrm>
              <a:off x="6367285" y="2706663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CONFIGURATION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71FD44-4FD8-ED12-2269-08D5F95B1E9C}"/>
                </a:ext>
              </a:extLst>
            </p:cNvPr>
            <p:cNvSpPr txBox="1"/>
            <p:nvPr/>
          </p:nvSpPr>
          <p:spPr>
            <a:xfrm>
              <a:off x="6367285" y="1897601"/>
              <a:ext cx="55751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BLUETOOTH MODULE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11753A-F8AB-08F3-9462-6D4CA82CAE51}"/>
                </a:ext>
              </a:extLst>
            </p:cNvPr>
            <p:cNvSpPr txBox="1"/>
            <p:nvPr/>
          </p:nvSpPr>
          <p:spPr>
            <a:xfrm>
              <a:off x="6367285" y="3189115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FUNCTION OF THE PINS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D8ED9C-9DFD-CDB5-E235-F9BB91E3CA3C}"/>
                </a:ext>
              </a:extLst>
            </p:cNvPr>
            <p:cNvSpPr txBox="1"/>
            <p:nvPr/>
          </p:nvSpPr>
          <p:spPr>
            <a:xfrm>
              <a:off x="6367285" y="3675234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PRINCIPLE OF OPERATION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29472-6CEA-7FBD-8E95-A3BBC72FF030}"/>
                </a:ext>
              </a:extLst>
            </p:cNvPr>
            <p:cNvSpPr txBox="1"/>
            <p:nvPr/>
          </p:nvSpPr>
          <p:spPr>
            <a:xfrm>
              <a:off x="6367285" y="4162615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HOW TO USE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BD99F2-2463-7DDE-9F74-9DCF65157105}"/>
                </a:ext>
              </a:extLst>
            </p:cNvPr>
            <p:cNvSpPr txBox="1"/>
            <p:nvPr/>
          </p:nvSpPr>
          <p:spPr>
            <a:xfrm>
              <a:off x="6367285" y="4648562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APPLICATION</a:t>
              </a:r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8524D1DD-2348-AF74-DCD2-DAE32BBE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7144">
            <a:off x="8425948" y="3976440"/>
            <a:ext cx="3968274" cy="15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850353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96A56-CA81-86BF-42E0-8F30C36AB021}"/>
              </a:ext>
            </a:extLst>
          </p:cNvPr>
          <p:cNvSpPr txBox="1"/>
          <p:nvPr/>
        </p:nvSpPr>
        <p:spPr>
          <a:xfrm>
            <a:off x="0" y="80051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000" dirty="0">
                <a:solidFill>
                  <a:schemeClr val="bg1"/>
                </a:solidFill>
                <a:latin typeface="Abadi" panose="020B0604020104020204" pitchFamily="34" charset="0"/>
              </a:rPr>
              <a:t>Group members</a:t>
            </a:r>
            <a:endParaRPr lang="en-US" sz="8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55981F44-488F-01E9-31AA-6E6F0D235A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" t="8083" r="-630" b="8083"/>
          <a:stretch/>
        </p:blipFill>
        <p:spPr>
          <a:xfrm>
            <a:off x="556220" y="2471103"/>
            <a:ext cx="1737360" cy="1941979"/>
          </a:xfrm>
          <a:prstGeom prst="rect">
            <a:avLst/>
          </a:prstGeom>
          <a:ln w="53975">
            <a:solidFill>
              <a:schemeClr val="bg2">
                <a:lumMod val="50000"/>
                <a:alpha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179B39-FC19-E830-6B22-71AF219AF09D}"/>
              </a:ext>
            </a:extLst>
          </p:cNvPr>
          <p:cNvSpPr txBox="1"/>
          <p:nvPr/>
        </p:nvSpPr>
        <p:spPr>
          <a:xfrm>
            <a:off x="556220" y="4734046"/>
            <a:ext cx="173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Thùy Dương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SE171916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C1C0C-5F05-9A09-E711-37D073F178E5}"/>
              </a:ext>
            </a:extLst>
          </p:cNvPr>
          <p:cNvSpPr txBox="1"/>
          <p:nvPr/>
        </p:nvSpPr>
        <p:spPr>
          <a:xfrm>
            <a:off x="5098357" y="5795875"/>
            <a:ext cx="199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Group 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86A038-5FA2-7E2A-6E7C-D20B62F835BE}"/>
              </a:ext>
            </a:extLst>
          </p:cNvPr>
          <p:cNvCxnSpPr>
            <a:cxnSpLocks/>
          </p:cNvCxnSpPr>
          <p:nvPr/>
        </p:nvCxnSpPr>
        <p:spPr>
          <a:xfrm>
            <a:off x="5098357" y="5716675"/>
            <a:ext cx="19952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574CAF-5D9B-4C9F-82F6-BCE05040A934}"/>
              </a:ext>
            </a:extLst>
          </p:cNvPr>
          <p:cNvCxnSpPr>
            <a:cxnSpLocks/>
          </p:cNvCxnSpPr>
          <p:nvPr/>
        </p:nvCxnSpPr>
        <p:spPr>
          <a:xfrm>
            <a:off x="5098357" y="6411263"/>
            <a:ext cx="19952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5B9E1E-8334-E631-5AB1-216CE290F176}"/>
              </a:ext>
            </a:extLst>
          </p:cNvPr>
          <p:cNvCxnSpPr>
            <a:cxnSpLocks/>
          </p:cNvCxnSpPr>
          <p:nvPr/>
        </p:nvCxnSpPr>
        <p:spPr>
          <a:xfrm>
            <a:off x="5098359" y="5716675"/>
            <a:ext cx="0" cy="694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42387C-95B0-50F0-60F4-1A8374358B5F}"/>
              </a:ext>
            </a:extLst>
          </p:cNvPr>
          <p:cNvCxnSpPr>
            <a:cxnSpLocks/>
          </p:cNvCxnSpPr>
          <p:nvPr/>
        </p:nvCxnSpPr>
        <p:spPr>
          <a:xfrm>
            <a:off x="7093640" y="5716675"/>
            <a:ext cx="0" cy="694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C426F13-9E8E-47DB-DFBC-7A931242500E}"/>
              </a:ext>
            </a:extLst>
          </p:cNvPr>
          <p:cNvSpPr txBox="1"/>
          <p:nvPr/>
        </p:nvSpPr>
        <p:spPr>
          <a:xfrm>
            <a:off x="9898420" y="4734045"/>
            <a:ext cx="173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Đức Đạt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SE171888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F3D4673-122A-7343-5639-7268F96F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7" b="2769"/>
          <a:stretch/>
        </p:blipFill>
        <p:spPr>
          <a:xfrm>
            <a:off x="5227318" y="2471102"/>
            <a:ext cx="1737360" cy="1941980"/>
          </a:xfrm>
          <a:prstGeom prst="rect">
            <a:avLst/>
          </a:prstGeom>
          <a:ln w="53975">
            <a:solidFill>
              <a:schemeClr val="bg2">
                <a:lumMod val="50000"/>
                <a:alpha val="50000"/>
              </a:schemeClr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03C62A0-5A5A-E219-F37B-452582A663F4}"/>
              </a:ext>
            </a:extLst>
          </p:cNvPr>
          <p:cNvSpPr txBox="1"/>
          <p:nvPr/>
        </p:nvSpPr>
        <p:spPr>
          <a:xfrm>
            <a:off x="5227318" y="4734045"/>
            <a:ext cx="173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Văn </a:t>
            </a:r>
            <a:r>
              <a:rPr lang="en-US" sz="2400" dirty="0" err="1">
                <a:solidFill>
                  <a:schemeClr val="bg1"/>
                </a:solidFill>
              </a:rPr>
              <a:t>Quyến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SE171910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DF3E1A-9DFA-4B44-748D-CFA77430E812}"/>
              </a:ext>
            </a:extLst>
          </p:cNvPr>
          <p:cNvSpPr txBox="1"/>
          <p:nvPr/>
        </p:nvSpPr>
        <p:spPr>
          <a:xfrm>
            <a:off x="2891770" y="4734045"/>
            <a:ext cx="173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Đoan</a:t>
            </a:r>
            <a:r>
              <a:rPr lang="en-US" sz="2400" dirty="0">
                <a:solidFill>
                  <a:schemeClr val="bg1"/>
                </a:solidFill>
              </a:rPr>
              <a:t> Trinh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SE171941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56AF97-DC8C-F28E-FE74-493028BA1FD4}"/>
              </a:ext>
            </a:extLst>
          </p:cNvPr>
          <p:cNvSpPr txBox="1"/>
          <p:nvPr/>
        </p:nvSpPr>
        <p:spPr>
          <a:xfrm>
            <a:off x="7519448" y="4734044"/>
            <a:ext cx="1824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Minh Thư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SE171876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795E2-8E05-1D08-226E-591EA3B8B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2" t="7086" r="-1382" b="10870"/>
          <a:stretch/>
        </p:blipFill>
        <p:spPr>
          <a:xfrm>
            <a:off x="2937491" y="2538680"/>
            <a:ext cx="1737360" cy="1938528"/>
          </a:xfrm>
          <a:prstGeom prst="rect">
            <a:avLst/>
          </a:prstGeom>
          <a:ln w="53975">
            <a:solidFill>
              <a:schemeClr val="bg2">
                <a:lumMod val="50000"/>
                <a:alpha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99801-4EBD-A90C-2403-680F83ABB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3" r="5153"/>
          <a:stretch/>
        </p:blipFill>
        <p:spPr>
          <a:xfrm>
            <a:off x="7517146" y="2474672"/>
            <a:ext cx="1737360" cy="2002536"/>
          </a:xfrm>
          <a:prstGeom prst="rect">
            <a:avLst/>
          </a:prstGeom>
          <a:ln w="53975">
            <a:solidFill>
              <a:schemeClr val="bg2">
                <a:lumMod val="50000"/>
                <a:alpha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F46A1C-17FA-0417-7C28-04DC87A094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14" r="5814"/>
          <a:stretch/>
        </p:blipFill>
        <p:spPr>
          <a:xfrm>
            <a:off x="9898415" y="2471102"/>
            <a:ext cx="1737361" cy="1965960"/>
          </a:xfrm>
          <a:prstGeom prst="rect">
            <a:avLst/>
          </a:prstGeom>
          <a:ln w="53975">
            <a:solidFill>
              <a:schemeClr val="bg2">
                <a:lumMod val="50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44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662 L 0 0.0051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.07662 L 0 0.00509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7662 L 0 0.00509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.07662 L 0 0.00509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.07662 L 0 0.00509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.07662 L 0 0.00509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7662 L 0 0.00509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54167E-6 0.07662 L 3.54167E-6 0.0051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0 0.07662 L 0 0.0051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0.07662 L 6.25E-7 0.00509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.07662 L 0 0.00509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2.91667E-6 0.07662 L -2.91667E-6 0.0051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8" grpId="1"/>
      <p:bldP spid="17" grpId="0"/>
      <p:bldP spid="17" grpId="1"/>
      <p:bldP spid="45" grpId="0"/>
      <p:bldP spid="45" grpId="1"/>
      <p:bldP spid="48" grpId="0"/>
      <p:bldP spid="48" grpId="1"/>
      <p:bldP spid="49" grpId="0"/>
      <p:bldP spid="49" grpId="1"/>
      <p:bldP spid="50" grpId="0"/>
      <p:bldP spid="5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378676" y="70970"/>
            <a:ext cx="4037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813144" y="4159967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835387" y="4581158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835387" y="4949546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835387" y="533236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835387" y="5732683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835387" y="6107631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BD0F8CB-278A-496F-BBAC-6FC9B9EC1783}"/>
              </a:ext>
            </a:extLst>
          </p:cNvPr>
          <p:cNvGrpSpPr/>
          <p:nvPr/>
        </p:nvGrpSpPr>
        <p:grpSpPr>
          <a:xfrm>
            <a:off x="-6596448" y="0"/>
            <a:ext cx="10729913" cy="6858000"/>
            <a:chOff x="0" y="0"/>
            <a:chExt cx="10729913" cy="685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9F87DD0-B660-4FD3-9876-F10CFF006B32}"/>
                </a:ext>
              </a:extLst>
            </p:cNvPr>
            <p:cNvGrpSpPr/>
            <p:nvPr/>
          </p:nvGrpSpPr>
          <p:grpSpPr>
            <a:xfrm>
              <a:off x="0" y="0"/>
              <a:ext cx="10729913" cy="6858000"/>
              <a:chOff x="-52197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75D813-8D64-4748-8D21-48563217B55D}"/>
                  </a:ext>
                </a:extLst>
              </p:cNvPr>
              <p:cNvSpPr/>
              <p:nvPr/>
            </p:nvSpPr>
            <p:spPr>
              <a:xfrm>
                <a:off x="-5219700" y="0"/>
                <a:ext cx="9848850" cy="6858000"/>
              </a:xfrm>
              <a:prstGeom prst="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C0D95A8-67B5-4055-9C4F-3DBEE1C07201}"/>
                  </a:ext>
                </a:extLst>
              </p:cNvPr>
              <p:cNvGrpSpPr/>
              <p:nvPr/>
            </p:nvGrpSpPr>
            <p:grpSpPr>
              <a:xfrm>
                <a:off x="4629150" y="2511334"/>
                <a:ext cx="881063" cy="923330"/>
                <a:chOff x="8401050" y="3607250"/>
                <a:chExt cx="881063" cy="923330"/>
              </a:xfrm>
            </p:grpSpPr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4398BEEC-1423-4336-B5D8-03839CBA6908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ACD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56715B-D0FD-4499-8AFC-ED7C0F550A86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C8C7A8"/>
                      </a:solidFill>
                      <a:latin typeface="DAGGERSQUARE" pitchFamily="50" charset="0"/>
                    </a:rPr>
                    <a:t>B</a:t>
                  </a: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74B79D3-2A17-4D81-A029-C45B90DB89C4}"/>
                </a:ext>
              </a:extLst>
            </p:cNvPr>
            <p:cNvGrpSpPr/>
            <p:nvPr/>
          </p:nvGrpSpPr>
          <p:grpSpPr>
            <a:xfrm>
              <a:off x="4188346" y="1101644"/>
              <a:ext cx="4614874" cy="4219153"/>
              <a:chOff x="4051032" y="1101644"/>
              <a:chExt cx="4614874" cy="4219153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43B5457-F591-49E3-B0D8-BB4174F6F4C5}"/>
                  </a:ext>
                </a:extLst>
              </p:cNvPr>
              <p:cNvSpPr/>
              <p:nvPr/>
            </p:nvSpPr>
            <p:spPr>
              <a:xfrm>
                <a:off x="4051032" y="1101644"/>
                <a:ext cx="2172300" cy="2164836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ABEFC38-8382-4DF4-B355-4E1D4DC22BDB}"/>
                  </a:ext>
                </a:extLst>
              </p:cNvPr>
              <p:cNvSpPr/>
              <p:nvPr/>
            </p:nvSpPr>
            <p:spPr>
              <a:xfrm flipV="1">
                <a:off x="4929058" y="3429000"/>
                <a:ext cx="1288566" cy="1284136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CDF3DEB-7949-4D79-8EB4-FF5B8C59D8E2}"/>
                  </a:ext>
                </a:extLst>
              </p:cNvPr>
              <p:cNvSpPr/>
              <p:nvPr/>
            </p:nvSpPr>
            <p:spPr>
              <a:xfrm flipH="1">
                <a:off x="6507691" y="1688271"/>
                <a:ext cx="1583652" cy="1578210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F34204B-8D86-46FF-B35E-96293F071268}"/>
                  </a:ext>
                </a:extLst>
              </p:cNvPr>
              <p:cNvSpPr/>
              <p:nvPr/>
            </p:nvSpPr>
            <p:spPr>
              <a:xfrm flipH="1" flipV="1">
                <a:off x="6520967" y="3497313"/>
                <a:ext cx="1829770" cy="1823484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69AAC1-7343-4418-AD30-FED6DE56D3B3}"/>
                  </a:ext>
                </a:extLst>
              </p:cNvPr>
              <p:cNvSpPr txBox="1"/>
              <p:nvPr/>
            </p:nvSpPr>
            <p:spPr>
              <a:xfrm>
                <a:off x="4185096" y="1114344"/>
                <a:ext cx="201128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>
                    <a:solidFill>
                      <a:schemeClr val="bg1"/>
                    </a:solidFill>
                    <a:latin typeface="DAGGERSQUARE" pitchFamily="50" charset="0"/>
                  </a:rPr>
                  <a:t>55%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79F90-ADCC-4460-848A-BF47CA239878}"/>
                  </a:ext>
                </a:extLst>
              </p:cNvPr>
              <p:cNvSpPr txBox="1"/>
              <p:nvPr/>
            </p:nvSpPr>
            <p:spPr>
              <a:xfrm>
                <a:off x="6443052" y="1719048"/>
                <a:ext cx="182524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DAGGERSQUARE" pitchFamily="50" charset="0"/>
                  </a:rPr>
                  <a:t>35%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89CBEF-8F9F-465C-A267-20782384B6A8}"/>
                  </a:ext>
                </a:extLst>
              </p:cNvPr>
              <p:cNvSpPr txBox="1"/>
              <p:nvPr/>
            </p:nvSpPr>
            <p:spPr>
              <a:xfrm>
                <a:off x="4695719" y="4038608"/>
                <a:ext cx="1825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DAGGERSQUARE" pitchFamily="50" charset="0"/>
                  </a:rPr>
                  <a:t>35%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F0F378-15FC-4714-8428-1B63BC00294F}"/>
                  </a:ext>
                </a:extLst>
              </p:cNvPr>
              <p:cNvSpPr txBox="1"/>
              <p:nvPr/>
            </p:nvSpPr>
            <p:spPr>
              <a:xfrm>
                <a:off x="6708714" y="4498459"/>
                <a:ext cx="1957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84AF9B"/>
                    </a:solidFill>
                    <a:latin typeface="DAGGERSQUARE" pitchFamily="50" charset="0"/>
                  </a:rPr>
                  <a:t>WRITE SOME TEXT HERE</a:t>
                </a: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7783657" y="0"/>
            <a:ext cx="10729913" cy="6858000"/>
            <a:chOff x="-1201987" y="0"/>
            <a:chExt cx="10729913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49669"/>
                <a:ext cx="881063" cy="923330"/>
                <a:chOff x="8401050" y="3607250"/>
                <a:chExt cx="881063" cy="923330"/>
              </a:xfrm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ACDB0"/>
                      </a:solidFill>
                      <a:latin typeface="DAGGERSQUARE" pitchFamily="50" charset="0"/>
                    </a:rPr>
                    <a:t>C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3099005" y="1498151"/>
              <a:ext cx="4330495" cy="3861375"/>
              <a:chOff x="3099005" y="1498151"/>
              <a:chExt cx="4330495" cy="3861375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98C019-E9D8-49A5-8221-D7EC5870A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684939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53C2659-4AB2-43C7-9B3A-436D8755B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046236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EAB082E-D48B-47B8-B900-CC9750934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3407533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D77A584-D6B0-438A-A0D1-80E0FD539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768830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CD0BC4A-D169-4C5F-A9BE-19A1701E7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130127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9C166DE-FA83-4E61-8CB6-5C57D6D5FCC9}"/>
                  </a:ext>
                </a:extLst>
              </p:cNvPr>
              <p:cNvSpPr/>
              <p:nvPr/>
            </p:nvSpPr>
            <p:spPr>
              <a:xfrm>
                <a:off x="3426279" y="3854756"/>
                <a:ext cx="592962" cy="830182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A3FD42D-D8B1-4B98-81C6-4E5D788DEC59}"/>
                  </a:ext>
                </a:extLst>
              </p:cNvPr>
              <p:cNvSpPr/>
              <p:nvPr/>
            </p:nvSpPr>
            <p:spPr>
              <a:xfrm>
                <a:off x="3426279" y="2940954"/>
                <a:ext cx="592962" cy="940122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BD53443-AD4F-47E2-BA83-24CD98E20093}"/>
                  </a:ext>
                </a:extLst>
              </p:cNvPr>
              <p:cNvSpPr/>
              <p:nvPr/>
            </p:nvSpPr>
            <p:spPr>
              <a:xfrm>
                <a:off x="3426279" y="2136854"/>
                <a:ext cx="592962" cy="804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7026D3D-0E36-46BF-AE00-1C5154AD9A42}"/>
                  </a:ext>
                </a:extLst>
              </p:cNvPr>
              <p:cNvSpPr/>
              <p:nvPr/>
            </p:nvSpPr>
            <p:spPr>
              <a:xfrm>
                <a:off x="4471323" y="4162854"/>
                <a:ext cx="592962" cy="522084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2606096-9E50-43A8-BED9-FEAE339F03D9}"/>
                  </a:ext>
                </a:extLst>
              </p:cNvPr>
              <p:cNvSpPr/>
              <p:nvPr/>
            </p:nvSpPr>
            <p:spPr>
              <a:xfrm>
                <a:off x="4471323" y="3187263"/>
                <a:ext cx="592962" cy="103109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84F0A0C-2639-4D15-9BBF-F47A918C1085}"/>
                  </a:ext>
                </a:extLst>
              </p:cNvPr>
              <p:cNvSpPr/>
              <p:nvPr/>
            </p:nvSpPr>
            <p:spPr>
              <a:xfrm>
                <a:off x="4471323" y="2510729"/>
                <a:ext cx="592962" cy="676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5260B36-1F6C-4C42-8CF6-D05C5EA2AD37}"/>
                  </a:ext>
                </a:extLst>
              </p:cNvPr>
              <p:cNvSpPr/>
              <p:nvPr/>
            </p:nvSpPr>
            <p:spPr>
              <a:xfrm>
                <a:off x="5507222" y="4383518"/>
                <a:ext cx="592962" cy="301419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717A458-36E4-42CC-AD8A-3B26C9AEF9D8}"/>
                  </a:ext>
                </a:extLst>
              </p:cNvPr>
              <p:cNvSpPr/>
              <p:nvPr/>
            </p:nvSpPr>
            <p:spPr>
              <a:xfrm>
                <a:off x="5507222" y="3930150"/>
                <a:ext cx="592962" cy="45336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4888F8-B1B5-42B8-B055-34AB246DBFC3}"/>
                  </a:ext>
                </a:extLst>
              </p:cNvPr>
              <p:cNvSpPr/>
              <p:nvPr/>
            </p:nvSpPr>
            <p:spPr>
              <a:xfrm flipV="1">
                <a:off x="5507222" y="3266479"/>
                <a:ext cx="592962" cy="65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49EC384-08CE-4C7C-8711-D87A1D5FCEB0}"/>
                  </a:ext>
                </a:extLst>
              </p:cNvPr>
              <p:cNvSpPr/>
              <p:nvPr/>
            </p:nvSpPr>
            <p:spPr>
              <a:xfrm>
                <a:off x="6505701" y="4266506"/>
                <a:ext cx="592962" cy="418431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0EF44C0-B216-40B1-BA29-55ECA700FCAB}"/>
                  </a:ext>
                </a:extLst>
              </p:cNvPr>
              <p:cNvSpPr/>
              <p:nvPr/>
            </p:nvSpPr>
            <p:spPr>
              <a:xfrm>
                <a:off x="6505701" y="3748223"/>
                <a:ext cx="592962" cy="527021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7B8BD86-ECED-40FA-BAE2-2961823CB301}"/>
                  </a:ext>
                </a:extLst>
              </p:cNvPr>
              <p:cNvSpPr/>
              <p:nvPr/>
            </p:nvSpPr>
            <p:spPr>
              <a:xfrm flipV="1">
                <a:off x="6505701" y="3033344"/>
                <a:ext cx="592962" cy="715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EB8AA43-882C-4A63-A77D-B9C6B36BA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1498151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409D963-938B-4E1C-B891-77361934DE4F}"/>
                  </a:ext>
                </a:extLst>
              </p:cNvPr>
              <p:cNvGrpSpPr/>
              <p:nvPr/>
            </p:nvGrpSpPr>
            <p:grpSpPr>
              <a:xfrm>
                <a:off x="3532884" y="1528215"/>
                <a:ext cx="388370" cy="388370"/>
                <a:chOff x="3532884" y="1476089"/>
                <a:chExt cx="388370" cy="388370"/>
              </a:xfrm>
            </p:grpSpPr>
            <p:sp>
              <p:nvSpPr>
                <p:cNvPr id="164" name="Teardrop 163">
                  <a:extLst>
                    <a:ext uri="{FF2B5EF4-FFF2-40B4-BE49-F238E27FC236}">
                      <a16:creationId xmlns:a16="http://schemas.microsoft.com/office/drawing/2014/main" id="{42A9B75E-DDAE-4195-9D34-1F49CCF1305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A8AD9E2E-D5BE-4543-8299-920E72A37D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5D6543A-0ACE-4407-BCB2-8D37276A9698}"/>
                  </a:ext>
                </a:extLst>
              </p:cNvPr>
              <p:cNvGrpSpPr/>
              <p:nvPr/>
            </p:nvGrpSpPr>
            <p:grpSpPr>
              <a:xfrm>
                <a:off x="4573619" y="1921140"/>
                <a:ext cx="388370" cy="388370"/>
                <a:chOff x="3532884" y="1476089"/>
                <a:chExt cx="388370" cy="388370"/>
              </a:xfrm>
            </p:grpSpPr>
            <p:sp>
              <p:nvSpPr>
                <p:cNvPr id="168" name="Teardrop 167">
                  <a:extLst>
                    <a:ext uri="{FF2B5EF4-FFF2-40B4-BE49-F238E27FC236}">
                      <a16:creationId xmlns:a16="http://schemas.microsoft.com/office/drawing/2014/main" id="{7C805890-7568-442D-A552-C2DC9E5592E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CBF5F57-5941-45F0-99C8-BD85A45AF372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5AFE27E-A52D-45DB-902A-157588DFFF8A}"/>
                  </a:ext>
                </a:extLst>
              </p:cNvPr>
              <p:cNvGrpSpPr/>
              <p:nvPr/>
            </p:nvGrpSpPr>
            <p:grpSpPr>
              <a:xfrm>
                <a:off x="5609518" y="2670682"/>
                <a:ext cx="388370" cy="388370"/>
                <a:chOff x="3532884" y="1476089"/>
                <a:chExt cx="388370" cy="388370"/>
              </a:xfrm>
            </p:grpSpPr>
            <p:sp>
              <p:nvSpPr>
                <p:cNvPr id="171" name="Teardrop 170">
                  <a:extLst>
                    <a:ext uri="{FF2B5EF4-FFF2-40B4-BE49-F238E27FC236}">
                      <a16:creationId xmlns:a16="http://schemas.microsoft.com/office/drawing/2014/main" id="{0C11CECD-5736-4BA2-B074-13766AD2DF2A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1F7D2D1-CFDD-42F4-A75A-A043FB4AE0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257726-AFDA-4330-9B8D-276E970E424E}"/>
                  </a:ext>
                </a:extLst>
              </p:cNvPr>
              <p:cNvGrpSpPr/>
              <p:nvPr/>
            </p:nvGrpSpPr>
            <p:grpSpPr>
              <a:xfrm>
                <a:off x="6609538" y="2435357"/>
                <a:ext cx="388370" cy="388370"/>
                <a:chOff x="3532884" y="1476089"/>
                <a:chExt cx="388370" cy="388370"/>
              </a:xfrm>
            </p:grpSpPr>
            <p:sp>
              <p:nvSpPr>
                <p:cNvPr id="174" name="Teardrop 173">
                  <a:extLst>
                    <a:ext uri="{FF2B5EF4-FFF2-40B4-BE49-F238E27FC236}">
                      <a16:creationId xmlns:a16="http://schemas.microsoft.com/office/drawing/2014/main" id="{EF3263D8-FD14-4AAD-AC8D-34AD8EC294BC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68C13D4-AC6D-4D66-9A18-89406E448441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D2EF56B-A5B5-4F57-94B7-926668B0DFFF}"/>
                  </a:ext>
                </a:extLst>
              </p:cNvPr>
              <p:cNvSpPr/>
              <p:nvPr/>
            </p:nvSpPr>
            <p:spPr>
              <a:xfrm>
                <a:off x="4473880" y="5119220"/>
                <a:ext cx="146010" cy="142058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4696422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A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5B8D8FD7-428F-481E-807D-26C6FE0E6B8E}"/>
                  </a:ext>
                </a:extLst>
              </p:cNvPr>
              <p:cNvSpPr/>
              <p:nvPr/>
            </p:nvSpPr>
            <p:spPr>
              <a:xfrm>
                <a:off x="5093147" y="5119220"/>
                <a:ext cx="146010" cy="142058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AD794E1-758E-4C6B-A0AE-EF3F86D1FE3C}"/>
                  </a:ext>
                </a:extLst>
              </p:cNvPr>
              <p:cNvSpPr txBox="1"/>
              <p:nvPr/>
            </p:nvSpPr>
            <p:spPr>
              <a:xfrm>
                <a:off x="5315689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B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07D74E-CABF-472F-9D51-F2D33630F4CF}"/>
                  </a:ext>
                </a:extLst>
              </p:cNvPr>
              <p:cNvSpPr/>
              <p:nvPr/>
            </p:nvSpPr>
            <p:spPr>
              <a:xfrm>
                <a:off x="5695436" y="5119220"/>
                <a:ext cx="146010" cy="142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82F211-3381-4614-9C5B-5BC5D9A309C1}"/>
                  </a:ext>
                </a:extLst>
              </p:cNvPr>
              <p:cNvSpPr txBox="1"/>
              <p:nvPr/>
            </p:nvSpPr>
            <p:spPr>
              <a:xfrm>
                <a:off x="5917978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A911D1-2939-4C61-9809-8BFB85C5A363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7110D-033F-4AB8-9FBD-9DF1B764437D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19" name="Rectangle: Top Corners Rounded 18">
                  <a:extLst>
                    <a:ext uri="{FF2B5EF4-FFF2-40B4-BE49-F238E27FC236}">
                      <a16:creationId xmlns:a16="http://schemas.microsoft.com/office/drawing/2014/main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A8C3B3E-A8F7-44B8-8441-14891084264C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E14B0D0C-A308-4C53-B3A3-A29C3050ADB0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85" name="Circle: Hollow 184">
                  <a:extLst>
                    <a:ext uri="{FF2B5EF4-FFF2-40B4-BE49-F238E27FC236}">
                      <a16:creationId xmlns:a16="http://schemas.microsoft.com/office/drawing/2014/main" id="{3F3951E8-8AA4-4952-AD49-1D7C6C9089F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Block Arc 191">
                  <a:extLst>
                    <a:ext uri="{FF2B5EF4-FFF2-40B4-BE49-F238E27FC236}">
                      <a16:creationId xmlns:a16="http://schemas.microsoft.com/office/drawing/2014/main" id="{9F442492-7591-4364-90DD-E6DEE5E750D6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92472C92-E9E7-4BC8-BADB-17A3342F08AF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8787DCE-58B5-42FC-A1F9-6449A6B05BC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E6F713A7-0570-433F-8D15-ABB11E7F49D1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97" name="Circle: Hollow 196">
                  <a:extLst>
                    <a:ext uri="{FF2B5EF4-FFF2-40B4-BE49-F238E27FC236}">
                      <a16:creationId xmlns:a16="http://schemas.microsoft.com/office/drawing/2014/main" id="{54040D82-6BAA-46A9-8FB7-783AD4CFE50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Block Arc 197">
                  <a:extLst>
                    <a:ext uri="{FF2B5EF4-FFF2-40B4-BE49-F238E27FC236}">
                      <a16:creationId xmlns:a16="http://schemas.microsoft.com/office/drawing/2014/main" id="{71D95933-23A7-4C0D-8537-4796FE353F6E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14FDB0F2-FD0B-40E1-B6C6-BB363173A31A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6C9B5AD1-011D-46BD-BF0B-A86B8D66964F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11322A4-DFC6-48AA-9DEF-FAB82A2C9F5A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2" name="Circle: Hollow 201">
                  <a:extLst>
                    <a:ext uri="{FF2B5EF4-FFF2-40B4-BE49-F238E27FC236}">
                      <a16:creationId xmlns:a16="http://schemas.microsoft.com/office/drawing/2014/main" id="{CD8F46EC-F829-44D4-92BF-450A01F3185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Block Arc 202">
                  <a:extLst>
                    <a:ext uri="{FF2B5EF4-FFF2-40B4-BE49-F238E27FC236}">
                      <a16:creationId xmlns:a16="http://schemas.microsoft.com/office/drawing/2014/main" id="{34206EA6-32F2-498F-ACC6-0A8C2E9B16EF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33EED9AB-062C-4026-8CC1-E8DAD38FA4C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3C6B9D17-82C9-48CE-8266-B283259560AA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34D000D4-88C6-4649-A395-DD4A4F27582E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7" name="Circle: Hollow 206">
                  <a:extLst>
                    <a:ext uri="{FF2B5EF4-FFF2-40B4-BE49-F238E27FC236}">
                      <a16:creationId xmlns:a16="http://schemas.microsoft.com/office/drawing/2014/main" id="{C9701AF0-9FCA-4F09-B144-673106D50AB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Block Arc 207">
                  <a:extLst>
                    <a:ext uri="{FF2B5EF4-FFF2-40B4-BE49-F238E27FC236}">
                      <a16:creationId xmlns:a16="http://schemas.microsoft.com/office/drawing/2014/main" id="{617E95C6-0599-4AAC-A751-BAAA6EDF6C5B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615A1820-F42D-4045-8583-CD62E2170C72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16774B2-1188-4666-B385-3F96861E7FB7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BB1A5913-384E-4DF0-BAD9-C6C4EFACED41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2" name="Circle: Hollow 211">
                  <a:extLst>
                    <a:ext uri="{FF2B5EF4-FFF2-40B4-BE49-F238E27FC236}">
                      <a16:creationId xmlns:a16="http://schemas.microsoft.com/office/drawing/2014/main" id="{064ADB83-9D9E-4FFE-B2C6-BA2D6AE76BCB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Block Arc 212">
                  <a:extLst>
                    <a:ext uri="{FF2B5EF4-FFF2-40B4-BE49-F238E27FC236}">
                      <a16:creationId xmlns:a16="http://schemas.microsoft.com/office/drawing/2014/main" id="{70E0B0ED-82BF-4E59-893C-1F704FCA6CCD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CBA9AE16-DC45-4103-9E51-C6CD616D4CFB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47F98317-7BCE-4E91-A5F5-38E8E7517262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28334952-BF27-4483-B08F-1C666A99FC1A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7" name="Circle: Hollow 216">
                  <a:extLst>
                    <a:ext uri="{FF2B5EF4-FFF2-40B4-BE49-F238E27FC236}">
                      <a16:creationId xmlns:a16="http://schemas.microsoft.com/office/drawing/2014/main" id="{300BD8DA-1A4F-4E03-B61A-EBABE2EC6B20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Block Arc 217">
                  <a:extLst>
                    <a:ext uri="{FF2B5EF4-FFF2-40B4-BE49-F238E27FC236}">
                      <a16:creationId xmlns:a16="http://schemas.microsoft.com/office/drawing/2014/main" id="{7C13C315-611E-4886-A637-F8977FFB4F8B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79C99F4-F672-4FBE-AA62-2AFCB485681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FAFF10C9-E33F-4F70-A98B-A6616138B88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7616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04" grpId="0"/>
      <p:bldP spid="105" grpId="0"/>
      <p:bldP spid="109" grpId="0"/>
      <p:bldP spid="110" grpId="0"/>
      <p:bldP spid="112" grpId="0"/>
      <p:bldP spid="114" grpId="0"/>
      <p:bldP spid="1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FUNCTION OF THE PINS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A7EBC-8644-DB73-A3F1-B27A5B559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3" b="92420" l="10000" r="96250">
                        <a14:foregroundMark x1="62750" y1="54519" x2="62750" y2="54519"/>
                        <a14:foregroundMark x1="64438" y1="54519" x2="64438" y2="54519"/>
                        <a14:foregroundMark x1="67375" y1="53839" x2="67375" y2="53839"/>
                        <a14:foregroundMark x1="80750" y1="70360" x2="80750" y2="70360"/>
                        <a14:foregroundMark x1="78000" y1="69679" x2="87875" y2="69291"/>
                        <a14:foregroundMark x1="87438" y1="76288" x2="93500" y2="74927"/>
                        <a14:foregroundMark x1="92063" y1="76579" x2="96250" y2="74636"/>
                        <a14:foregroundMark x1="62563" y1="55199" x2="62563" y2="55199"/>
                        <a14:foregroundMark x1="40563" y1="82896" x2="42000" y2="83673"/>
                        <a14:foregroundMark x1="41500" y1="80078" x2="41500" y2="79203"/>
                        <a14:foregroundMark x1="41938" y1="77454" x2="42250" y2="77454"/>
                        <a14:foregroundMark x1="42563" y1="75802" x2="42563" y2="75802"/>
                        <a14:foregroundMark x1="42563" y1="76579" x2="42563" y2="75607"/>
                        <a14:foregroundMark x1="59688" y1="90768" x2="66750" y2="91545"/>
                        <a14:foregroundMark x1="74063" y1="91254" x2="77813" y2="91545"/>
                        <a14:foregroundMark x1="76750" y1="87269" x2="78000" y2="87269"/>
                        <a14:foregroundMark x1="77375" y1="81244" x2="77188" y2="84840"/>
                        <a14:foregroundMark x1="64625" y1="86978" x2="67063" y2="86978"/>
                        <a14:foregroundMark x1="65875" y1="82993" x2="68625" y2="83673"/>
                        <a14:foregroundMark x1="62000" y1="87658" x2="70188" y2="86783"/>
                        <a14:foregroundMark x1="64938" y1="83188" x2="70625" y2="83382"/>
                        <a14:foregroundMark x1="71438" y1="87269" x2="71938" y2="86686"/>
                        <a14:foregroundMark x1="62125" y1="86783" x2="62125" y2="86783"/>
                        <a14:foregroundMark x1="71438" y1="86686" x2="72375" y2="86783"/>
                        <a14:foregroundMark x1="69250" y1="92420" x2="67688" y2="90768"/>
                        <a14:foregroundMark x1="83688" y1="75316" x2="75500" y2="76579"/>
                        <a14:foregroundMark x1="68500" y1="75316" x2="73500" y2="75802"/>
                        <a14:foregroundMark x1="70938" y1="69874" x2="75188" y2="69679"/>
                        <a14:foregroundMark x1="75500" y1="69291" x2="75813" y2="69291"/>
                        <a14:foregroundMark x1="71938" y1="70360" x2="70375" y2="68999"/>
                        <a14:foregroundMark x1="63875" y1="55296" x2="59688" y2="54325"/>
                        <a14:foregroundMark x1="64438" y1="54033" x2="64438" y2="54033"/>
                        <a14:foregroundMark x1="64125" y1="54519" x2="64750" y2="53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0180">
            <a:off x="2880395" y="1081972"/>
            <a:ext cx="7713073" cy="48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05D81F-D125-FB89-0DA6-0FB5F54D350F}"/>
              </a:ext>
            </a:extLst>
          </p:cNvPr>
          <p:cNvSpPr txBox="1"/>
          <p:nvPr/>
        </p:nvSpPr>
        <p:spPr>
          <a:xfrm>
            <a:off x="7383438" y="1294671"/>
            <a:ext cx="389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en-US" b="1" dirty="0"/>
              <a:t>VCC</a:t>
            </a:r>
            <a:r>
              <a:rPr lang="en-US" dirty="0"/>
              <a:t>: Connect 5 V or 3.3 V to this Pin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1AD164-4844-E725-CDC5-0ABFF02FEE82}"/>
              </a:ext>
            </a:extLst>
          </p:cNvPr>
          <p:cNvSpPr txBox="1"/>
          <p:nvPr/>
        </p:nvSpPr>
        <p:spPr>
          <a:xfrm>
            <a:off x="7383438" y="1676788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GND</a:t>
            </a:r>
            <a:r>
              <a:rPr lang="en-US" dirty="0"/>
              <a:t>: Ground Pin of module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9615E4-C1B9-9019-DF4F-F33499F32B1B}"/>
              </a:ext>
            </a:extLst>
          </p:cNvPr>
          <p:cNvSpPr txBox="1"/>
          <p:nvPr/>
        </p:nvSpPr>
        <p:spPr>
          <a:xfrm>
            <a:off x="7383438" y="204612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b="1" dirty="0"/>
              <a:t>TXD</a:t>
            </a:r>
            <a:r>
              <a:rPr lang="en-US" dirty="0"/>
              <a:t>: Transmit Serial data 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576E7-CAAF-2CA0-A1F2-0828760C3EB4}"/>
              </a:ext>
            </a:extLst>
          </p:cNvPr>
          <p:cNvSpPr txBox="1"/>
          <p:nvPr/>
        </p:nvSpPr>
        <p:spPr>
          <a:xfrm>
            <a:off x="7383438" y="2399498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</a:rPr>
              <a:t>4. </a:t>
            </a:r>
            <a:r>
              <a:rPr lang="en-US" b="1" dirty="0"/>
              <a:t>RXD</a:t>
            </a:r>
            <a:r>
              <a:rPr lang="en-US" dirty="0"/>
              <a:t>: Receive data serially</a:t>
            </a:r>
            <a:endParaRPr lang="en-US" sz="2400" dirty="0">
              <a:solidFill>
                <a:srgbClr val="FACDB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F056A7-5796-1BC9-72B9-21D624973CB2}"/>
              </a:ext>
            </a:extLst>
          </p:cNvPr>
          <p:cNvSpPr txBox="1"/>
          <p:nvPr/>
        </p:nvSpPr>
        <p:spPr>
          <a:xfrm>
            <a:off x="7387684" y="2776397"/>
            <a:ext cx="36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 State</a:t>
            </a:r>
            <a:r>
              <a:rPr lang="en-US" dirty="0"/>
              <a:t>: It tells whether module is connected or not.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23A927-5B99-F683-7260-01A5CC0836BF}"/>
              </a:ext>
            </a:extLst>
          </p:cNvPr>
          <p:cNvSpPr txBox="1"/>
          <p:nvPr/>
        </p:nvSpPr>
        <p:spPr>
          <a:xfrm>
            <a:off x="2448230" y="4254856"/>
            <a:ext cx="3116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6. Enable/Key</a:t>
            </a:r>
            <a:r>
              <a:rPr lang="en-US" dirty="0"/>
              <a:t>: The pin changes mode between data mode and command line mode by providing an external signal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DA0266-739F-FD2C-24FE-8ACA0572E600}"/>
              </a:ext>
            </a:extLst>
          </p:cNvPr>
          <p:cNvSpPr txBox="1"/>
          <p:nvPr/>
        </p:nvSpPr>
        <p:spPr>
          <a:xfrm>
            <a:off x="2448230" y="5433127"/>
            <a:ext cx="311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 Button: </a:t>
            </a:r>
            <a:r>
              <a:rPr lang="en-US" dirty="0"/>
              <a:t>Change data and command modes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FD6F91-D776-9BB3-0FDD-99740334A665}"/>
              </a:ext>
            </a:extLst>
          </p:cNvPr>
          <p:cNvSpPr txBox="1"/>
          <p:nvPr/>
        </p:nvSpPr>
        <p:spPr>
          <a:xfrm>
            <a:off x="2448230" y="6061635"/>
            <a:ext cx="311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 LED</a:t>
            </a:r>
            <a:r>
              <a:rPr lang="en-US" dirty="0"/>
              <a:t>: shows the status of Module HC-05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7783657" y="0"/>
            <a:ext cx="10729913" cy="6858000"/>
            <a:chOff x="-1201987" y="0"/>
            <a:chExt cx="10729913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49669"/>
                <a:ext cx="881063" cy="923330"/>
                <a:chOff x="8401050" y="3607250"/>
                <a:chExt cx="881063" cy="923330"/>
              </a:xfrm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ACDB0"/>
                      </a:solidFill>
                      <a:latin typeface="DAGGERSQUARE" pitchFamily="50" charset="0"/>
                    </a:rPr>
                    <a:t>C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3099005" y="1498151"/>
              <a:ext cx="4330495" cy="3861375"/>
              <a:chOff x="3099005" y="1498151"/>
              <a:chExt cx="4330495" cy="3861375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98C019-E9D8-49A5-8221-D7EC5870A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684939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53C2659-4AB2-43C7-9B3A-436D8755B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046236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EAB082E-D48B-47B8-B900-CC9750934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3407533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D77A584-D6B0-438A-A0D1-80E0FD539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768830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CD0BC4A-D169-4C5F-A9BE-19A1701E7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130127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9C166DE-FA83-4E61-8CB6-5C57D6D5FCC9}"/>
                  </a:ext>
                </a:extLst>
              </p:cNvPr>
              <p:cNvSpPr/>
              <p:nvPr/>
            </p:nvSpPr>
            <p:spPr>
              <a:xfrm>
                <a:off x="3426279" y="3854756"/>
                <a:ext cx="592962" cy="830182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A3FD42D-D8B1-4B98-81C6-4E5D788DEC59}"/>
                  </a:ext>
                </a:extLst>
              </p:cNvPr>
              <p:cNvSpPr/>
              <p:nvPr/>
            </p:nvSpPr>
            <p:spPr>
              <a:xfrm>
                <a:off x="3426279" y="2940954"/>
                <a:ext cx="592962" cy="940122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BD53443-AD4F-47E2-BA83-24CD98E20093}"/>
                  </a:ext>
                </a:extLst>
              </p:cNvPr>
              <p:cNvSpPr/>
              <p:nvPr/>
            </p:nvSpPr>
            <p:spPr>
              <a:xfrm>
                <a:off x="3426279" y="2136854"/>
                <a:ext cx="592962" cy="804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7026D3D-0E36-46BF-AE00-1C5154AD9A42}"/>
                  </a:ext>
                </a:extLst>
              </p:cNvPr>
              <p:cNvSpPr/>
              <p:nvPr/>
            </p:nvSpPr>
            <p:spPr>
              <a:xfrm>
                <a:off x="4471323" y="4162854"/>
                <a:ext cx="592962" cy="522084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2606096-9E50-43A8-BED9-FEAE339F03D9}"/>
                  </a:ext>
                </a:extLst>
              </p:cNvPr>
              <p:cNvSpPr/>
              <p:nvPr/>
            </p:nvSpPr>
            <p:spPr>
              <a:xfrm>
                <a:off x="4471323" y="3187263"/>
                <a:ext cx="592962" cy="103109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84F0A0C-2639-4D15-9BBF-F47A918C1085}"/>
                  </a:ext>
                </a:extLst>
              </p:cNvPr>
              <p:cNvSpPr/>
              <p:nvPr/>
            </p:nvSpPr>
            <p:spPr>
              <a:xfrm>
                <a:off x="4471323" y="2510729"/>
                <a:ext cx="592962" cy="676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5260B36-1F6C-4C42-8CF6-D05C5EA2AD37}"/>
                  </a:ext>
                </a:extLst>
              </p:cNvPr>
              <p:cNvSpPr/>
              <p:nvPr/>
            </p:nvSpPr>
            <p:spPr>
              <a:xfrm>
                <a:off x="5507222" y="4383518"/>
                <a:ext cx="592962" cy="301419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717A458-36E4-42CC-AD8A-3B26C9AEF9D8}"/>
                  </a:ext>
                </a:extLst>
              </p:cNvPr>
              <p:cNvSpPr/>
              <p:nvPr/>
            </p:nvSpPr>
            <p:spPr>
              <a:xfrm>
                <a:off x="5507222" y="3930150"/>
                <a:ext cx="592962" cy="45336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4888F8-B1B5-42B8-B055-34AB246DBFC3}"/>
                  </a:ext>
                </a:extLst>
              </p:cNvPr>
              <p:cNvSpPr/>
              <p:nvPr/>
            </p:nvSpPr>
            <p:spPr>
              <a:xfrm flipV="1">
                <a:off x="5507222" y="3266479"/>
                <a:ext cx="592962" cy="65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49EC384-08CE-4C7C-8711-D87A1D5FCEB0}"/>
                  </a:ext>
                </a:extLst>
              </p:cNvPr>
              <p:cNvSpPr/>
              <p:nvPr/>
            </p:nvSpPr>
            <p:spPr>
              <a:xfrm>
                <a:off x="6505701" y="4266506"/>
                <a:ext cx="592962" cy="418431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0EF44C0-B216-40B1-BA29-55ECA700FCAB}"/>
                  </a:ext>
                </a:extLst>
              </p:cNvPr>
              <p:cNvSpPr/>
              <p:nvPr/>
            </p:nvSpPr>
            <p:spPr>
              <a:xfrm>
                <a:off x="6505701" y="3748223"/>
                <a:ext cx="592962" cy="527021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7B8BD86-ECED-40FA-BAE2-2961823CB301}"/>
                  </a:ext>
                </a:extLst>
              </p:cNvPr>
              <p:cNvSpPr/>
              <p:nvPr/>
            </p:nvSpPr>
            <p:spPr>
              <a:xfrm flipV="1">
                <a:off x="6505701" y="3033344"/>
                <a:ext cx="592962" cy="715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EB8AA43-882C-4A63-A77D-B9C6B36BA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1498151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409D963-938B-4E1C-B891-77361934DE4F}"/>
                  </a:ext>
                </a:extLst>
              </p:cNvPr>
              <p:cNvGrpSpPr/>
              <p:nvPr/>
            </p:nvGrpSpPr>
            <p:grpSpPr>
              <a:xfrm>
                <a:off x="3532884" y="1528215"/>
                <a:ext cx="388370" cy="388370"/>
                <a:chOff x="3532884" y="1476089"/>
                <a:chExt cx="388370" cy="388370"/>
              </a:xfrm>
            </p:grpSpPr>
            <p:sp>
              <p:nvSpPr>
                <p:cNvPr id="164" name="Teardrop 163">
                  <a:extLst>
                    <a:ext uri="{FF2B5EF4-FFF2-40B4-BE49-F238E27FC236}">
                      <a16:creationId xmlns:a16="http://schemas.microsoft.com/office/drawing/2014/main" id="{42A9B75E-DDAE-4195-9D34-1F49CCF1305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A8AD9E2E-D5BE-4543-8299-920E72A37D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5D6543A-0ACE-4407-BCB2-8D37276A9698}"/>
                  </a:ext>
                </a:extLst>
              </p:cNvPr>
              <p:cNvGrpSpPr/>
              <p:nvPr/>
            </p:nvGrpSpPr>
            <p:grpSpPr>
              <a:xfrm>
                <a:off x="4573619" y="1921140"/>
                <a:ext cx="388370" cy="388370"/>
                <a:chOff x="3532884" y="1476089"/>
                <a:chExt cx="388370" cy="388370"/>
              </a:xfrm>
            </p:grpSpPr>
            <p:sp>
              <p:nvSpPr>
                <p:cNvPr id="168" name="Teardrop 167">
                  <a:extLst>
                    <a:ext uri="{FF2B5EF4-FFF2-40B4-BE49-F238E27FC236}">
                      <a16:creationId xmlns:a16="http://schemas.microsoft.com/office/drawing/2014/main" id="{7C805890-7568-442D-A552-C2DC9E5592E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CBF5F57-5941-45F0-99C8-BD85A45AF372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5AFE27E-A52D-45DB-902A-157588DFFF8A}"/>
                  </a:ext>
                </a:extLst>
              </p:cNvPr>
              <p:cNvGrpSpPr/>
              <p:nvPr/>
            </p:nvGrpSpPr>
            <p:grpSpPr>
              <a:xfrm>
                <a:off x="5609518" y="2670682"/>
                <a:ext cx="388370" cy="388370"/>
                <a:chOff x="3532884" y="1476089"/>
                <a:chExt cx="388370" cy="388370"/>
              </a:xfrm>
            </p:grpSpPr>
            <p:sp>
              <p:nvSpPr>
                <p:cNvPr id="171" name="Teardrop 170">
                  <a:extLst>
                    <a:ext uri="{FF2B5EF4-FFF2-40B4-BE49-F238E27FC236}">
                      <a16:creationId xmlns:a16="http://schemas.microsoft.com/office/drawing/2014/main" id="{0C11CECD-5736-4BA2-B074-13766AD2DF2A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1F7D2D1-CFDD-42F4-A75A-A043FB4AE0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257726-AFDA-4330-9B8D-276E970E424E}"/>
                  </a:ext>
                </a:extLst>
              </p:cNvPr>
              <p:cNvGrpSpPr/>
              <p:nvPr/>
            </p:nvGrpSpPr>
            <p:grpSpPr>
              <a:xfrm>
                <a:off x="6609538" y="2435357"/>
                <a:ext cx="388370" cy="388370"/>
                <a:chOff x="3532884" y="1476089"/>
                <a:chExt cx="388370" cy="388370"/>
              </a:xfrm>
            </p:grpSpPr>
            <p:sp>
              <p:nvSpPr>
                <p:cNvPr id="174" name="Teardrop 173">
                  <a:extLst>
                    <a:ext uri="{FF2B5EF4-FFF2-40B4-BE49-F238E27FC236}">
                      <a16:creationId xmlns:a16="http://schemas.microsoft.com/office/drawing/2014/main" id="{EF3263D8-FD14-4AAD-AC8D-34AD8EC294BC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68C13D4-AC6D-4D66-9A18-89406E448441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D2EF56B-A5B5-4F57-94B7-926668B0DFFF}"/>
                  </a:ext>
                </a:extLst>
              </p:cNvPr>
              <p:cNvSpPr/>
              <p:nvPr/>
            </p:nvSpPr>
            <p:spPr>
              <a:xfrm>
                <a:off x="4473880" y="5119220"/>
                <a:ext cx="146010" cy="142058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4696422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A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5B8D8FD7-428F-481E-807D-26C6FE0E6B8E}"/>
                  </a:ext>
                </a:extLst>
              </p:cNvPr>
              <p:cNvSpPr/>
              <p:nvPr/>
            </p:nvSpPr>
            <p:spPr>
              <a:xfrm>
                <a:off x="5093147" y="5119220"/>
                <a:ext cx="146010" cy="142058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AD794E1-758E-4C6B-A0AE-EF3F86D1FE3C}"/>
                  </a:ext>
                </a:extLst>
              </p:cNvPr>
              <p:cNvSpPr txBox="1"/>
              <p:nvPr/>
            </p:nvSpPr>
            <p:spPr>
              <a:xfrm>
                <a:off x="5315689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B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07D74E-CABF-472F-9D51-F2D33630F4CF}"/>
                  </a:ext>
                </a:extLst>
              </p:cNvPr>
              <p:cNvSpPr/>
              <p:nvPr/>
            </p:nvSpPr>
            <p:spPr>
              <a:xfrm>
                <a:off x="5695436" y="5119220"/>
                <a:ext cx="146010" cy="142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82F211-3381-4614-9C5B-5BC5D9A309C1}"/>
                  </a:ext>
                </a:extLst>
              </p:cNvPr>
              <p:cNvSpPr txBox="1"/>
              <p:nvPr/>
            </p:nvSpPr>
            <p:spPr>
              <a:xfrm>
                <a:off x="5917978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1A911D1-2939-4C61-9809-8BFB85C5A363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0F7110D-033F-4AB8-9FBD-9DF1B764437D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125" name="Rectangle: Top Corners Rounded 124">
                  <a:extLst>
                    <a:ext uri="{FF2B5EF4-FFF2-40B4-BE49-F238E27FC236}">
                      <a16:creationId xmlns:a16="http://schemas.microsoft.com/office/drawing/2014/main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A8C3B3E-A8F7-44B8-8441-14891084264C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14B0D0C-A308-4C53-B3A3-A29C3050ADB0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19" name="Circle: Hollow 118">
                  <a:extLst>
                    <a:ext uri="{FF2B5EF4-FFF2-40B4-BE49-F238E27FC236}">
                      <a16:creationId xmlns:a16="http://schemas.microsoft.com/office/drawing/2014/main" id="{3F3951E8-8AA4-4952-AD49-1D7C6C9089F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Block Arc 119">
                  <a:extLst>
                    <a:ext uri="{FF2B5EF4-FFF2-40B4-BE49-F238E27FC236}">
                      <a16:creationId xmlns:a16="http://schemas.microsoft.com/office/drawing/2014/main" id="{9F442492-7591-4364-90DD-E6DEE5E750D6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92472C92-E9E7-4BC8-BADB-17A3342F08AF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8787DCE-58B5-42FC-A1F9-6449A6B05BC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6F713A7-0570-433F-8D15-ABB11E7F49D1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08" name="Circle: Hollow 107">
                  <a:extLst>
                    <a:ext uri="{FF2B5EF4-FFF2-40B4-BE49-F238E27FC236}">
                      <a16:creationId xmlns:a16="http://schemas.microsoft.com/office/drawing/2014/main" id="{54040D82-6BAA-46A9-8FB7-783AD4CFE50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Block Arc 110">
                  <a:extLst>
                    <a:ext uri="{FF2B5EF4-FFF2-40B4-BE49-F238E27FC236}">
                      <a16:creationId xmlns:a16="http://schemas.microsoft.com/office/drawing/2014/main" id="{71D95933-23A7-4C0D-8537-4796FE353F6E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4FDB0F2-FD0B-40E1-B6C6-BB363173A31A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C9B5AD1-011D-46BD-BF0B-A86B8D66964F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11322A4-DFC6-48AA-9DEF-FAB82A2C9F5A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01" name="Circle: Hollow 100">
                  <a:extLst>
                    <a:ext uri="{FF2B5EF4-FFF2-40B4-BE49-F238E27FC236}">
                      <a16:creationId xmlns:a16="http://schemas.microsoft.com/office/drawing/2014/main" id="{CD8F46EC-F829-44D4-92BF-450A01F3185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Block Arc 101">
                  <a:extLst>
                    <a:ext uri="{FF2B5EF4-FFF2-40B4-BE49-F238E27FC236}">
                      <a16:creationId xmlns:a16="http://schemas.microsoft.com/office/drawing/2014/main" id="{34206EA6-32F2-498F-ACC6-0A8C2E9B16EF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3EED9AB-062C-4026-8CC1-E8DAD38FA4C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C6B9D17-82C9-48CE-8266-B283259560AA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34D000D4-88C6-4649-A395-DD4A4F27582E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93" name="Circle: Hollow 92">
                  <a:extLst>
                    <a:ext uri="{FF2B5EF4-FFF2-40B4-BE49-F238E27FC236}">
                      <a16:creationId xmlns:a16="http://schemas.microsoft.com/office/drawing/2014/main" id="{C9701AF0-9FCA-4F09-B144-673106D50AB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Block Arc 94">
                  <a:extLst>
                    <a:ext uri="{FF2B5EF4-FFF2-40B4-BE49-F238E27FC236}">
                      <a16:creationId xmlns:a16="http://schemas.microsoft.com/office/drawing/2014/main" id="{617E95C6-0599-4AAC-A751-BAAA6EDF6C5B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15A1820-F42D-4045-8583-CD62E2170C72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16774B2-1188-4666-B385-3F96861E7FB7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B1A5913-384E-4DF0-BAD9-C6C4EFACED41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87" name="Circle: Hollow 86">
                  <a:extLst>
                    <a:ext uri="{FF2B5EF4-FFF2-40B4-BE49-F238E27FC236}">
                      <a16:creationId xmlns:a16="http://schemas.microsoft.com/office/drawing/2014/main" id="{064ADB83-9D9E-4FFE-B2C6-BA2D6AE76BCB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Block Arc 87">
                  <a:extLst>
                    <a:ext uri="{FF2B5EF4-FFF2-40B4-BE49-F238E27FC236}">
                      <a16:creationId xmlns:a16="http://schemas.microsoft.com/office/drawing/2014/main" id="{70E0B0ED-82BF-4E59-893C-1F704FCA6CCD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BA9AE16-DC45-4103-9E51-C6CD616D4CFB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7F98317-7BCE-4E91-A5F5-38E8E7517262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8334952-BF27-4483-B08F-1C666A99FC1A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83" name="Circle: Hollow 82">
                  <a:extLst>
                    <a:ext uri="{FF2B5EF4-FFF2-40B4-BE49-F238E27FC236}">
                      <a16:creationId xmlns:a16="http://schemas.microsoft.com/office/drawing/2014/main" id="{300BD8DA-1A4F-4E03-B61A-EBABE2EC6B20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Block Arc 83">
                  <a:extLst>
                    <a:ext uri="{FF2B5EF4-FFF2-40B4-BE49-F238E27FC236}">
                      <a16:creationId xmlns:a16="http://schemas.microsoft.com/office/drawing/2014/main" id="{7C13C315-611E-4886-A637-F8977FFB4F8B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79C99F4-F672-4FBE-AA62-2AFCB485681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AFF10C9-E33F-4F70-A98B-A6616138B88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51168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7783657" y="0"/>
            <a:ext cx="10729913" cy="6858000"/>
            <a:chOff x="-1201987" y="0"/>
            <a:chExt cx="10729913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49669"/>
                <a:ext cx="881063" cy="923330"/>
                <a:chOff x="8401050" y="3607250"/>
                <a:chExt cx="881063" cy="923330"/>
              </a:xfrm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ACDB0"/>
                      </a:solidFill>
                      <a:latin typeface="DAGGERSQUARE" pitchFamily="50" charset="0"/>
                    </a:rPr>
                    <a:t>C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3099005" y="1498151"/>
              <a:ext cx="4330495" cy="3861375"/>
              <a:chOff x="3099005" y="1498151"/>
              <a:chExt cx="4330495" cy="3861375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98C019-E9D8-49A5-8221-D7EC5870A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684939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53C2659-4AB2-43C7-9B3A-436D8755B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046236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EAB082E-D48B-47B8-B900-CC9750934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3407533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D77A584-D6B0-438A-A0D1-80E0FD539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768830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CD0BC4A-D169-4C5F-A9BE-19A1701E7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130127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9C166DE-FA83-4E61-8CB6-5C57D6D5FCC9}"/>
                  </a:ext>
                </a:extLst>
              </p:cNvPr>
              <p:cNvSpPr/>
              <p:nvPr/>
            </p:nvSpPr>
            <p:spPr>
              <a:xfrm>
                <a:off x="3426279" y="3854756"/>
                <a:ext cx="592962" cy="830182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A3FD42D-D8B1-4B98-81C6-4E5D788DEC59}"/>
                  </a:ext>
                </a:extLst>
              </p:cNvPr>
              <p:cNvSpPr/>
              <p:nvPr/>
            </p:nvSpPr>
            <p:spPr>
              <a:xfrm>
                <a:off x="3426279" y="2940954"/>
                <a:ext cx="592962" cy="940122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BD53443-AD4F-47E2-BA83-24CD98E20093}"/>
                  </a:ext>
                </a:extLst>
              </p:cNvPr>
              <p:cNvSpPr/>
              <p:nvPr/>
            </p:nvSpPr>
            <p:spPr>
              <a:xfrm>
                <a:off x="3426279" y="2136854"/>
                <a:ext cx="592962" cy="804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7026D3D-0E36-46BF-AE00-1C5154AD9A42}"/>
                  </a:ext>
                </a:extLst>
              </p:cNvPr>
              <p:cNvSpPr/>
              <p:nvPr/>
            </p:nvSpPr>
            <p:spPr>
              <a:xfrm>
                <a:off x="4471323" y="4162854"/>
                <a:ext cx="592962" cy="522084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2606096-9E50-43A8-BED9-FEAE339F03D9}"/>
                  </a:ext>
                </a:extLst>
              </p:cNvPr>
              <p:cNvSpPr/>
              <p:nvPr/>
            </p:nvSpPr>
            <p:spPr>
              <a:xfrm>
                <a:off x="4471323" y="3187263"/>
                <a:ext cx="592962" cy="103109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84F0A0C-2639-4D15-9BBF-F47A918C1085}"/>
                  </a:ext>
                </a:extLst>
              </p:cNvPr>
              <p:cNvSpPr/>
              <p:nvPr/>
            </p:nvSpPr>
            <p:spPr>
              <a:xfrm>
                <a:off x="4471323" y="2510729"/>
                <a:ext cx="592962" cy="676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5260B36-1F6C-4C42-8CF6-D05C5EA2AD37}"/>
                  </a:ext>
                </a:extLst>
              </p:cNvPr>
              <p:cNvSpPr/>
              <p:nvPr/>
            </p:nvSpPr>
            <p:spPr>
              <a:xfrm>
                <a:off x="5507222" y="4383518"/>
                <a:ext cx="592962" cy="301419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717A458-36E4-42CC-AD8A-3B26C9AEF9D8}"/>
                  </a:ext>
                </a:extLst>
              </p:cNvPr>
              <p:cNvSpPr/>
              <p:nvPr/>
            </p:nvSpPr>
            <p:spPr>
              <a:xfrm>
                <a:off x="5507222" y="3930150"/>
                <a:ext cx="592962" cy="45336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4888F8-B1B5-42B8-B055-34AB246DBFC3}"/>
                  </a:ext>
                </a:extLst>
              </p:cNvPr>
              <p:cNvSpPr/>
              <p:nvPr/>
            </p:nvSpPr>
            <p:spPr>
              <a:xfrm flipV="1">
                <a:off x="5507222" y="3266479"/>
                <a:ext cx="592962" cy="65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49EC384-08CE-4C7C-8711-D87A1D5FCEB0}"/>
                  </a:ext>
                </a:extLst>
              </p:cNvPr>
              <p:cNvSpPr/>
              <p:nvPr/>
            </p:nvSpPr>
            <p:spPr>
              <a:xfrm>
                <a:off x="6505701" y="4266506"/>
                <a:ext cx="592962" cy="418431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0EF44C0-B216-40B1-BA29-55ECA700FCAB}"/>
                  </a:ext>
                </a:extLst>
              </p:cNvPr>
              <p:cNvSpPr/>
              <p:nvPr/>
            </p:nvSpPr>
            <p:spPr>
              <a:xfrm>
                <a:off x="6505701" y="3748223"/>
                <a:ext cx="592962" cy="527021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7B8BD86-ECED-40FA-BAE2-2961823CB301}"/>
                  </a:ext>
                </a:extLst>
              </p:cNvPr>
              <p:cNvSpPr/>
              <p:nvPr/>
            </p:nvSpPr>
            <p:spPr>
              <a:xfrm flipV="1">
                <a:off x="6505701" y="3033344"/>
                <a:ext cx="592962" cy="715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EB8AA43-882C-4A63-A77D-B9C6B36BA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1498151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409D963-938B-4E1C-B891-77361934DE4F}"/>
                  </a:ext>
                </a:extLst>
              </p:cNvPr>
              <p:cNvGrpSpPr/>
              <p:nvPr/>
            </p:nvGrpSpPr>
            <p:grpSpPr>
              <a:xfrm>
                <a:off x="3532884" y="1528215"/>
                <a:ext cx="388370" cy="388370"/>
                <a:chOff x="3532884" y="1476089"/>
                <a:chExt cx="388370" cy="388370"/>
              </a:xfrm>
            </p:grpSpPr>
            <p:sp>
              <p:nvSpPr>
                <p:cNvPr id="164" name="Teardrop 163">
                  <a:extLst>
                    <a:ext uri="{FF2B5EF4-FFF2-40B4-BE49-F238E27FC236}">
                      <a16:creationId xmlns:a16="http://schemas.microsoft.com/office/drawing/2014/main" id="{42A9B75E-DDAE-4195-9D34-1F49CCF1305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A8AD9E2E-D5BE-4543-8299-920E72A37D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5D6543A-0ACE-4407-BCB2-8D37276A9698}"/>
                  </a:ext>
                </a:extLst>
              </p:cNvPr>
              <p:cNvGrpSpPr/>
              <p:nvPr/>
            </p:nvGrpSpPr>
            <p:grpSpPr>
              <a:xfrm>
                <a:off x="4573619" y="1921140"/>
                <a:ext cx="388370" cy="388370"/>
                <a:chOff x="3532884" y="1476089"/>
                <a:chExt cx="388370" cy="388370"/>
              </a:xfrm>
            </p:grpSpPr>
            <p:sp>
              <p:nvSpPr>
                <p:cNvPr id="168" name="Teardrop 167">
                  <a:extLst>
                    <a:ext uri="{FF2B5EF4-FFF2-40B4-BE49-F238E27FC236}">
                      <a16:creationId xmlns:a16="http://schemas.microsoft.com/office/drawing/2014/main" id="{7C805890-7568-442D-A552-C2DC9E5592E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CBF5F57-5941-45F0-99C8-BD85A45AF372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5AFE27E-A52D-45DB-902A-157588DFFF8A}"/>
                  </a:ext>
                </a:extLst>
              </p:cNvPr>
              <p:cNvGrpSpPr/>
              <p:nvPr/>
            </p:nvGrpSpPr>
            <p:grpSpPr>
              <a:xfrm>
                <a:off x="5609518" y="2670682"/>
                <a:ext cx="388370" cy="388370"/>
                <a:chOff x="3532884" y="1476089"/>
                <a:chExt cx="388370" cy="388370"/>
              </a:xfrm>
            </p:grpSpPr>
            <p:sp>
              <p:nvSpPr>
                <p:cNvPr id="171" name="Teardrop 170">
                  <a:extLst>
                    <a:ext uri="{FF2B5EF4-FFF2-40B4-BE49-F238E27FC236}">
                      <a16:creationId xmlns:a16="http://schemas.microsoft.com/office/drawing/2014/main" id="{0C11CECD-5736-4BA2-B074-13766AD2DF2A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1F7D2D1-CFDD-42F4-A75A-A043FB4AE0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257726-AFDA-4330-9B8D-276E970E424E}"/>
                  </a:ext>
                </a:extLst>
              </p:cNvPr>
              <p:cNvGrpSpPr/>
              <p:nvPr/>
            </p:nvGrpSpPr>
            <p:grpSpPr>
              <a:xfrm>
                <a:off x="6609538" y="2435357"/>
                <a:ext cx="388370" cy="388370"/>
                <a:chOff x="3532884" y="1476089"/>
                <a:chExt cx="388370" cy="388370"/>
              </a:xfrm>
            </p:grpSpPr>
            <p:sp>
              <p:nvSpPr>
                <p:cNvPr id="174" name="Teardrop 173">
                  <a:extLst>
                    <a:ext uri="{FF2B5EF4-FFF2-40B4-BE49-F238E27FC236}">
                      <a16:creationId xmlns:a16="http://schemas.microsoft.com/office/drawing/2014/main" id="{EF3263D8-FD14-4AAD-AC8D-34AD8EC294BC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68C13D4-AC6D-4D66-9A18-89406E448441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D2EF56B-A5B5-4F57-94B7-926668B0DFFF}"/>
                  </a:ext>
                </a:extLst>
              </p:cNvPr>
              <p:cNvSpPr/>
              <p:nvPr/>
            </p:nvSpPr>
            <p:spPr>
              <a:xfrm>
                <a:off x="4473880" y="5119220"/>
                <a:ext cx="146010" cy="142058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4696422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A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5B8D8FD7-428F-481E-807D-26C6FE0E6B8E}"/>
                  </a:ext>
                </a:extLst>
              </p:cNvPr>
              <p:cNvSpPr/>
              <p:nvPr/>
            </p:nvSpPr>
            <p:spPr>
              <a:xfrm>
                <a:off x="5093147" y="5119220"/>
                <a:ext cx="146010" cy="142058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AD794E1-758E-4C6B-A0AE-EF3F86D1FE3C}"/>
                  </a:ext>
                </a:extLst>
              </p:cNvPr>
              <p:cNvSpPr txBox="1"/>
              <p:nvPr/>
            </p:nvSpPr>
            <p:spPr>
              <a:xfrm>
                <a:off x="5315689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B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07D74E-CABF-472F-9D51-F2D33630F4CF}"/>
                  </a:ext>
                </a:extLst>
              </p:cNvPr>
              <p:cNvSpPr/>
              <p:nvPr/>
            </p:nvSpPr>
            <p:spPr>
              <a:xfrm>
                <a:off x="5695436" y="5119220"/>
                <a:ext cx="146010" cy="142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82F211-3381-4614-9C5B-5BC5D9A309C1}"/>
                  </a:ext>
                </a:extLst>
              </p:cNvPr>
              <p:cNvSpPr txBox="1"/>
              <p:nvPr/>
            </p:nvSpPr>
            <p:spPr>
              <a:xfrm>
                <a:off x="5917978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A911D1-2939-4C61-9809-8BFB85C5A363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7110D-033F-4AB8-9FBD-9DF1B764437D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19" name="Rectangle: Top Corners Rounded 18">
                  <a:extLst>
                    <a:ext uri="{FF2B5EF4-FFF2-40B4-BE49-F238E27FC236}">
                      <a16:creationId xmlns:a16="http://schemas.microsoft.com/office/drawing/2014/main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A8C3B3E-A8F7-44B8-8441-14891084264C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E14B0D0C-A308-4C53-B3A3-A29C3050ADB0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85" name="Circle: Hollow 184">
                  <a:extLst>
                    <a:ext uri="{FF2B5EF4-FFF2-40B4-BE49-F238E27FC236}">
                      <a16:creationId xmlns:a16="http://schemas.microsoft.com/office/drawing/2014/main" id="{3F3951E8-8AA4-4952-AD49-1D7C6C9089F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Block Arc 191">
                  <a:extLst>
                    <a:ext uri="{FF2B5EF4-FFF2-40B4-BE49-F238E27FC236}">
                      <a16:creationId xmlns:a16="http://schemas.microsoft.com/office/drawing/2014/main" id="{9F442492-7591-4364-90DD-E6DEE5E750D6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92472C92-E9E7-4BC8-BADB-17A3342F08AF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8787DCE-58B5-42FC-A1F9-6449A6B05BC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E6F713A7-0570-433F-8D15-ABB11E7F49D1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97" name="Circle: Hollow 196">
                  <a:extLst>
                    <a:ext uri="{FF2B5EF4-FFF2-40B4-BE49-F238E27FC236}">
                      <a16:creationId xmlns:a16="http://schemas.microsoft.com/office/drawing/2014/main" id="{54040D82-6BAA-46A9-8FB7-783AD4CFE50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Block Arc 197">
                  <a:extLst>
                    <a:ext uri="{FF2B5EF4-FFF2-40B4-BE49-F238E27FC236}">
                      <a16:creationId xmlns:a16="http://schemas.microsoft.com/office/drawing/2014/main" id="{71D95933-23A7-4C0D-8537-4796FE353F6E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14FDB0F2-FD0B-40E1-B6C6-BB363173A31A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6C9B5AD1-011D-46BD-BF0B-A86B8D66964F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11322A4-DFC6-48AA-9DEF-FAB82A2C9F5A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2" name="Circle: Hollow 201">
                  <a:extLst>
                    <a:ext uri="{FF2B5EF4-FFF2-40B4-BE49-F238E27FC236}">
                      <a16:creationId xmlns:a16="http://schemas.microsoft.com/office/drawing/2014/main" id="{CD8F46EC-F829-44D4-92BF-450A01F3185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Block Arc 202">
                  <a:extLst>
                    <a:ext uri="{FF2B5EF4-FFF2-40B4-BE49-F238E27FC236}">
                      <a16:creationId xmlns:a16="http://schemas.microsoft.com/office/drawing/2014/main" id="{34206EA6-32F2-498F-ACC6-0A8C2E9B16EF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33EED9AB-062C-4026-8CC1-E8DAD38FA4C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3C6B9D17-82C9-48CE-8266-B283259560AA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34D000D4-88C6-4649-A395-DD4A4F27582E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7" name="Circle: Hollow 206">
                  <a:extLst>
                    <a:ext uri="{FF2B5EF4-FFF2-40B4-BE49-F238E27FC236}">
                      <a16:creationId xmlns:a16="http://schemas.microsoft.com/office/drawing/2014/main" id="{C9701AF0-9FCA-4F09-B144-673106D50AB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Block Arc 207">
                  <a:extLst>
                    <a:ext uri="{FF2B5EF4-FFF2-40B4-BE49-F238E27FC236}">
                      <a16:creationId xmlns:a16="http://schemas.microsoft.com/office/drawing/2014/main" id="{617E95C6-0599-4AAC-A751-BAAA6EDF6C5B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615A1820-F42D-4045-8583-CD62E2170C72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16774B2-1188-4666-B385-3F96861E7FB7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BB1A5913-384E-4DF0-BAD9-C6C4EFACED41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2" name="Circle: Hollow 211">
                  <a:extLst>
                    <a:ext uri="{FF2B5EF4-FFF2-40B4-BE49-F238E27FC236}">
                      <a16:creationId xmlns:a16="http://schemas.microsoft.com/office/drawing/2014/main" id="{064ADB83-9D9E-4FFE-B2C6-BA2D6AE76BCB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Block Arc 212">
                  <a:extLst>
                    <a:ext uri="{FF2B5EF4-FFF2-40B4-BE49-F238E27FC236}">
                      <a16:creationId xmlns:a16="http://schemas.microsoft.com/office/drawing/2014/main" id="{70E0B0ED-82BF-4E59-893C-1F704FCA6CCD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CBA9AE16-DC45-4103-9E51-C6CD616D4CFB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47F98317-7BCE-4E91-A5F5-38E8E7517262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28334952-BF27-4483-B08F-1C666A99FC1A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7" name="Circle: Hollow 216">
                  <a:extLst>
                    <a:ext uri="{FF2B5EF4-FFF2-40B4-BE49-F238E27FC236}">
                      <a16:creationId xmlns:a16="http://schemas.microsoft.com/office/drawing/2014/main" id="{300BD8DA-1A4F-4E03-B61A-EBABE2EC6B20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Block Arc 217">
                  <a:extLst>
                    <a:ext uri="{FF2B5EF4-FFF2-40B4-BE49-F238E27FC236}">
                      <a16:creationId xmlns:a16="http://schemas.microsoft.com/office/drawing/2014/main" id="{7C13C315-611E-4886-A637-F8977FFB4F8B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79C99F4-F672-4FBE-AA62-2AFCB485681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FAFF10C9-E33F-4F70-A98B-A6616138B88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925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147" y="1019634"/>
            <a:ext cx="5699202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2980611" y="3350781"/>
            <a:ext cx="6406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2979395" y="3825167"/>
            <a:ext cx="859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Receive data and remove the beginning and end, then pass it through UART.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2979395" y="4281294"/>
            <a:ext cx="7739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Builds a Bluetooth packet and sends it over a Bluetooth wireless connection to the receiving 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2979394" y="5115897"/>
            <a:ext cx="8592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HC-05 has two operating modes:</a:t>
            </a:r>
          </a:p>
          <a:p>
            <a:pPr fontAlgn="base"/>
            <a:r>
              <a:rPr lang="en-US" sz="2000" dirty="0"/>
              <a:t>	+ Command </a:t>
            </a:r>
            <a:r>
              <a:rPr lang="en-US" sz="2000" dirty="0" err="1"/>
              <a:t>Mode:You</a:t>
            </a:r>
            <a:r>
              <a:rPr lang="en-US" sz="2000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Ex: AT + NAME = ****** : To set/change device name</a:t>
            </a:r>
          </a:p>
          <a:p>
            <a:pPr fontAlgn="base"/>
            <a:r>
              <a:rPr lang="en-US" sz="2000" dirty="0"/>
              <a:t>	+ Data Mode: used to communicate with other Bluetooth devices</a:t>
            </a:r>
          </a:p>
        </p:txBody>
      </p:sp>
    </p:spTree>
    <p:extLst>
      <p:ext uri="{BB962C8B-B14F-4D97-AF65-F5344CB8AC3E}">
        <p14:creationId xmlns:p14="http://schemas.microsoft.com/office/powerpoint/2010/main" val="192361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67" y="1171870"/>
            <a:ext cx="5604614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3462949" y="3526176"/>
            <a:ext cx="56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3461734" y="4044611"/>
            <a:ext cx="751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Receive data and remove the beginning and end, then pass it through UART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3461733" y="4455642"/>
            <a:ext cx="6771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Builds a Bluetooth packet and sends it over a Bluetooth wireless connection to the receiving device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3461732" y="5159206"/>
            <a:ext cx="75169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HC-05 has two operating modes: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Command </a:t>
            </a:r>
            <a:r>
              <a:rPr lang="en-US" dirty="0" err="1"/>
              <a:t>Mode:You</a:t>
            </a:r>
            <a:r>
              <a:rPr lang="en-US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</a:t>
            </a:r>
            <a:r>
              <a:rPr lang="en-US" dirty="0"/>
              <a:t>Ex: AT + NAME = ****** : To set/change device name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Data Mode: used to communicate with other Bluetooth devices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AB1F5F-FC4D-4A86-A9E5-BBEB8A5FDA63}"/>
              </a:ext>
            </a:extLst>
          </p:cNvPr>
          <p:cNvGrpSpPr/>
          <p:nvPr/>
        </p:nvGrpSpPr>
        <p:grpSpPr>
          <a:xfrm>
            <a:off x="910487" y="0"/>
            <a:ext cx="10729913" cy="6858000"/>
            <a:chOff x="-63246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1F369-01B8-42C0-AB81-1CDAED90BB31}"/>
                </a:ext>
              </a:extLst>
            </p:cNvPr>
            <p:cNvSpPr/>
            <p:nvPr/>
          </p:nvSpPr>
          <p:spPr>
            <a:xfrm>
              <a:off x="-6324600" y="0"/>
              <a:ext cx="9848850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B5E647-0CEC-423F-B558-37B9E35FDE29}"/>
                </a:ext>
              </a:extLst>
            </p:cNvPr>
            <p:cNvGrpSpPr/>
            <p:nvPr/>
          </p:nvGrpSpPr>
          <p:grpSpPr>
            <a:xfrm>
              <a:off x="3524250" y="2049669"/>
              <a:ext cx="881063" cy="923330"/>
              <a:chOff x="8401050" y="3607250"/>
              <a:chExt cx="881063" cy="923330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8FBCEB8D-B1DF-412C-A248-C5E7E6FECF6F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47BC8A-CC83-433F-B204-2012A7E0FDD3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ACDB0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A1CB8F-2FCB-FFA3-B5C2-0624B349F3C0}"/>
              </a:ext>
            </a:extLst>
          </p:cNvPr>
          <p:cNvSpPr txBox="1"/>
          <p:nvPr/>
        </p:nvSpPr>
        <p:spPr>
          <a:xfrm>
            <a:off x="910487" y="180639"/>
            <a:ext cx="984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319E8-F947-E40A-3A52-426197B05125}"/>
              </a:ext>
            </a:extLst>
          </p:cNvPr>
          <p:cNvSpPr txBox="1"/>
          <p:nvPr/>
        </p:nvSpPr>
        <p:spPr>
          <a:xfrm>
            <a:off x="2329589" y="1218822"/>
            <a:ext cx="819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1. </a:t>
            </a:r>
            <a:r>
              <a:rPr lang="en-US" sz="2000" dirty="0"/>
              <a:t>The TX will communicate with the controller's RX and the RX will communicate with the microcontroller's TX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95CB04-4693-AA12-5099-84C9FDBC490F}"/>
              </a:ext>
            </a:extLst>
          </p:cNvPr>
          <p:cNvSpPr txBox="1"/>
          <p:nvPr/>
        </p:nvSpPr>
        <p:spPr>
          <a:xfrm>
            <a:off x="2329586" y="1969278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2. </a:t>
            </a:r>
            <a:r>
              <a:rPr lang="en-US" sz="2000" dirty="0"/>
              <a:t>There is a third pin (Key) used to switch modes.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300807-5A61-F17A-EED4-52EFE8FE2CEF}"/>
              </a:ext>
            </a:extLst>
          </p:cNvPr>
          <p:cNvSpPr txBox="1"/>
          <p:nvPr/>
        </p:nvSpPr>
        <p:spPr>
          <a:xfrm>
            <a:off x="2329587" y="2487439"/>
            <a:ext cx="819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3.</a:t>
            </a:r>
            <a:r>
              <a:rPr lang="en-US" sz="2000" dirty="0"/>
              <a:t> When no input signal is fed to the Key pin, the device will operate in data mode.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6FF8AE-5C39-8F38-11AF-9C9DD9DDCB58}"/>
              </a:ext>
            </a:extLst>
          </p:cNvPr>
          <p:cNvSpPr txBox="1"/>
          <p:nvPr/>
        </p:nvSpPr>
        <p:spPr>
          <a:xfrm>
            <a:off x="2343243" y="3250818"/>
            <a:ext cx="819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4. </a:t>
            </a:r>
            <a:r>
              <a:rPr lang="en-US" sz="2000" dirty="0"/>
              <a:t>After feeding a logical input signal to this pin, the device enters command line mode.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548CD6-45BE-8EC7-4664-50A1B31E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90" y="4087420"/>
            <a:ext cx="5240431" cy="26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8E50CE3-35E2-E501-283A-A7A81854FBD1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9EA317-DA1C-99F5-3A24-EA837D06A057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5911F5B-21AA-645B-0B9F-4B128E8AA14C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B9C8D18-0799-53A9-B662-7F55260F9997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64" name="Rectangle: Top Corners Rounded 63">
                  <a:extLst>
                    <a:ext uri="{FF2B5EF4-FFF2-40B4-BE49-F238E27FC236}">
                      <a16:creationId xmlns:a16="http://schemas.microsoft.com/office/drawing/2014/main" id="{043B7BED-28E4-47DC-83FE-92447BD6D972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AB1BD24-5186-4ACC-68F4-E2D7F6C07F2D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533820-28F6-4979-0EB1-D883372E6CC0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162C5D4-31DA-184A-CE18-DE9ADBE51784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8" name="Circle: Hollow 57">
                  <a:extLst>
                    <a:ext uri="{FF2B5EF4-FFF2-40B4-BE49-F238E27FC236}">
                      <a16:creationId xmlns:a16="http://schemas.microsoft.com/office/drawing/2014/main" id="{CEFE0759-3635-9B05-6D30-81E7B3976601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Block Arc 58">
                  <a:extLst>
                    <a:ext uri="{FF2B5EF4-FFF2-40B4-BE49-F238E27FC236}">
                      <a16:creationId xmlns:a16="http://schemas.microsoft.com/office/drawing/2014/main" id="{E29CB293-1658-9D5B-A81D-957772FDE915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AC99F74-4091-86AA-DC30-4CFBA5A664F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73E4F42-353F-484E-2599-9F9A5B5C581C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F57839E-81ED-21D3-763F-B9A70626840D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4" name="Circle: Hollow 53">
                  <a:extLst>
                    <a:ext uri="{FF2B5EF4-FFF2-40B4-BE49-F238E27FC236}">
                      <a16:creationId xmlns:a16="http://schemas.microsoft.com/office/drawing/2014/main" id="{EA5D6195-4994-1362-47DE-C36DA9FD158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Block Arc 54">
                  <a:extLst>
                    <a:ext uri="{FF2B5EF4-FFF2-40B4-BE49-F238E27FC236}">
                      <a16:creationId xmlns:a16="http://schemas.microsoft.com/office/drawing/2014/main" id="{23E31C2D-ED89-17B0-10AD-4B0607956B4C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B2681EA-3CF1-3E32-DC0C-3F55FDF17705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370E6F0-E4B2-EDD0-6EE1-411B688AECE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377234-41BC-5C72-1BE0-61D2688105DC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0" name="Circle: Hollow 49">
                  <a:extLst>
                    <a:ext uri="{FF2B5EF4-FFF2-40B4-BE49-F238E27FC236}">
                      <a16:creationId xmlns:a16="http://schemas.microsoft.com/office/drawing/2014/main" id="{0D563390-16C3-5A21-75C2-D1DE5EBC1DC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Block Arc 50">
                  <a:extLst>
                    <a:ext uri="{FF2B5EF4-FFF2-40B4-BE49-F238E27FC236}">
                      <a16:creationId xmlns:a16="http://schemas.microsoft.com/office/drawing/2014/main" id="{4062C49B-91C7-F30A-65C9-1EAB0740546C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2FF76E-1132-404A-4BCD-90A8CD4E346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9383E7-A9DC-1EE5-32F7-EF6F9F0DCE1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CBBBCD2-D8BE-426B-7C81-C639D6A8C3C7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6" name="Circle: Hollow 45">
                  <a:extLst>
                    <a:ext uri="{FF2B5EF4-FFF2-40B4-BE49-F238E27FC236}">
                      <a16:creationId xmlns:a16="http://schemas.microsoft.com/office/drawing/2014/main" id="{22A7050F-D920-CB61-E2A7-044AE4927938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Block Arc 46">
                  <a:extLst>
                    <a:ext uri="{FF2B5EF4-FFF2-40B4-BE49-F238E27FC236}">
                      <a16:creationId xmlns:a16="http://schemas.microsoft.com/office/drawing/2014/main" id="{2DE3E2AB-B0DA-A276-CCC8-15716CD84FAC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C425-632B-36EB-B146-3858E2A2ECF9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549AA3-4F71-961E-5EDD-18DE86091003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0F78077-2502-A8DD-63E8-86B6718EAF6E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2" name="Circle: Hollow 41">
                  <a:extLst>
                    <a:ext uri="{FF2B5EF4-FFF2-40B4-BE49-F238E27FC236}">
                      <a16:creationId xmlns:a16="http://schemas.microsoft.com/office/drawing/2014/main" id="{B05419DF-7634-20ED-FCEA-BBD3238E7B49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Block Arc 42">
                  <a:extLst>
                    <a:ext uri="{FF2B5EF4-FFF2-40B4-BE49-F238E27FC236}">
                      <a16:creationId xmlns:a16="http://schemas.microsoft.com/office/drawing/2014/main" id="{985E4FA1-84E5-1199-5C45-2FFA6F2B9344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112B13-0F5A-E5D6-92E4-9F1590786954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4916C9-70B6-A515-ED38-42BF87105F50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16C1BC-C55D-DA3D-2CB4-E83F1F68CFD1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38" name="Circle: Hollow 37">
                  <a:extLst>
                    <a:ext uri="{FF2B5EF4-FFF2-40B4-BE49-F238E27FC236}">
                      <a16:creationId xmlns:a16="http://schemas.microsoft.com/office/drawing/2014/main" id="{3C1E4304-9902-34A3-EFD7-1DEFD78667C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Block Arc 38">
                  <a:extLst>
                    <a:ext uri="{FF2B5EF4-FFF2-40B4-BE49-F238E27FC236}">
                      <a16:creationId xmlns:a16="http://schemas.microsoft.com/office/drawing/2014/main" id="{B5924194-B514-3CE3-BB21-6D3F74C0F5D2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9B73CB-7CD5-C68E-3CF9-0C3BCC4596D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064BCC-8AED-67C2-9601-73C47D6D5CCB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72354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67" y="1171870"/>
            <a:ext cx="5604614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3462949" y="3526176"/>
            <a:ext cx="56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3461734" y="4044611"/>
            <a:ext cx="751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Receive data and remove the beginning and end, then pass it through UART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3461733" y="4455642"/>
            <a:ext cx="6771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Builds a Bluetooth packet and sends it over a Bluetooth wireless connection to the receiving device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3461732" y="5159206"/>
            <a:ext cx="75169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HC-05 has two operating modes: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Command </a:t>
            </a:r>
            <a:r>
              <a:rPr lang="en-US" dirty="0" err="1"/>
              <a:t>Mode:You</a:t>
            </a:r>
            <a:r>
              <a:rPr lang="en-US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</a:t>
            </a:r>
            <a:r>
              <a:rPr lang="en-US" dirty="0"/>
              <a:t>Ex: AT + NAME = ****** : To set/change device name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Data Mode: used to communicate with other Bluetooth devices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AB1F5F-FC4D-4A86-A9E5-BBEB8A5FDA63}"/>
              </a:ext>
            </a:extLst>
          </p:cNvPr>
          <p:cNvGrpSpPr/>
          <p:nvPr/>
        </p:nvGrpSpPr>
        <p:grpSpPr>
          <a:xfrm>
            <a:off x="910487" y="0"/>
            <a:ext cx="10729913" cy="6858000"/>
            <a:chOff x="-63246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1F369-01B8-42C0-AB81-1CDAED90BB31}"/>
                </a:ext>
              </a:extLst>
            </p:cNvPr>
            <p:cNvSpPr/>
            <p:nvPr/>
          </p:nvSpPr>
          <p:spPr>
            <a:xfrm>
              <a:off x="-6324600" y="0"/>
              <a:ext cx="9848850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B5E647-0CEC-423F-B558-37B9E35FDE29}"/>
                </a:ext>
              </a:extLst>
            </p:cNvPr>
            <p:cNvGrpSpPr/>
            <p:nvPr/>
          </p:nvGrpSpPr>
          <p:grpSpPr>
            <a:xfrm>
              <a:off x="3524250" y="2049669"/>
              <a:ext cx="881063" cy="923330"/>
              <a:chOff x="8401050" y="3607250"/>
              <a:chExt cx="881063" cy="923330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8FBCEB8D-B1DF-412C-A248-C5E7E6FECF6F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47BC8A-CC83-433F-B204-2012A7E0FDD3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ACDB0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E50CE3-35E2-E501-283A-A7A81854FBD1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9EA317-DA1C-99F5-3A24-EA837D06A057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5911F5B-21AA-645B-0B9F-4B128E8AA14C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B9C8D18-0799-53A9-B662-7F55260F9997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64" name="Rectangle: Top Corners Rounded 63">
                  <a:extLst>
                    <a:ext uri="{FF2B5EF4-FFF2-40B4-BE49-F238E27FC236}">
                      <a16:creationId xmlns:a16="http://schemas.microsoft.com/office/drawing/2014/main" id="{043B7BED-28E4-47DC-83FE-92447BD6D972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AB1BD24-5186-4ACC-68F4-E2D7F6C07F2D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533820-28F6-4979-0EB1-D883372E6CC0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162C5D4-31DA-184A-CE18-DE9ADBE51784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8" name="Circle: Hollow 57">
                  <a:extLst>
                    <a:ext uri="{FF2B5EF4-FFF2-40B4-BE49-F238E27FC236}">
                      <a16:creationId xmlns:a16="http://schemas.microsoft.com/office/drawing/2014/main" id="{CEFE0759-3635-9B05-6D30-81E7B3976601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Block Arc 58">
                  <a:extLst>
                    <a:ext uri="{FF2B5EF4-FFF2-40B4-BE49-F238E27FC236}">
                      <a16:creationId xmlns:a16="http://schemas.microsoft.com/office/drawing/2014/main" id="{E29CB293-1658-9D5B-A81D-957772FDE915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AC99F74-4091-86AA-DC30-4CFBA5A664F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73E4F42-353F-484E-2599-9F9A5B5C581C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F57839E-81ED-21D3-763F-B9A70626840D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4" name="Circle: Hollow 53">
                  <a:extLst>
                    <a:ext uri="{FF2B5EF4-FFF2-40B4-BE49-F238E27FC236}">
                      <a16:creationId xmlns:a16="http://schemas.microsoft.com/office/drawing/2014/main" id="{EA5D6195-4994-1362-47DE-C36DA9FD158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Block Arc 54">
                  <a:extLst>
                    <a:ext uri="{FF2B5EF4-FFF2-40B4-BE49-F238E27FC236}">
                      <a16:creationId xmlns:a16="http://schemas.microsoft.com/office/drawing/2014/main" id="{23E31C2D-ED89-17B0-10AD-4B0607956B4C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B2681EA-3CF1-3E32-DC0C-3F55FDF17705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370E6F0-E4B2-EDD0-6EE1-411B688AECE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377234-41BC-5C72-1BE0-61D2688105DC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0" name="Circle: Hollow 49">
                  <a:extLst>
                    <a:ext uri="{FF2B5EF4-FFF2-40B4-BE49-F238E27FC236}">
                      <a16:creationId xmlns:a16="http://schemas.microsoft.com/office/drawing/2014/main" id="{0D563390-16C3-5A21-75C2-D1DE5EBC1DC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Block Arc 50">
                  <a:extLst>
                    <a:ext uri="{FF2B5EF4-FFF2-40B4-BE49-F238E27FC236}">
                      <a16:creationId xmlns:a16="http://schemas.microsoft.com/office/drawing/2014/main" id="{4062C49B-91C7-F30A-65C9-1EAB0740546C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2FF76E-1132-404A-4BCD-90A8CD4E346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9383E7-A9DC-1EE5-32F7-EF6F9F0DCE1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CBBBCD2-D8BE-426B-7C81-C639D6A8C3C7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6" name="Circle: Hollow 45">
                  <a:extLst>
                    <a:ext uri="{FF2B5EF4-FFF2-40B4-BE49-F238E27FC236}">
                      <a16:creationId xmlns:a16="http://schemas.microsoft.com/office/drawing/2014/main" id="{22A7050F-D920-CB61-E2A7-044AE4927938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Block Arc 46">
                  <a:extLst>
                    <a:ext uri="{FF2B5EF4-FFF2-40B4-BE49-F238E27FC236}">
                      <a16:creationId xmlns:a16="http://schemas.microsoft.com/office/drawing/2014/main" id="{2DE3E2AB-B0DA-A276-CCC8-15716CD84FAC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C425-632B-36EB-B146-3858E2A2ECF9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549AA3-4F71-961E-5EDD-18DE86091003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0F78077-2502-A8DD-63E8-86B6718EAF6E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2" name="Circle: Hollow 41">
                  <a:extLst>
                    <a:ext uri="{FF2B5EF4-FFF2-40B4-BE49-F238E27FC236}">
                      <a16:creationId xmlns:a16="http://schemas.microsoft.com/office/drawing/2014/main" id="{B05419DF-7634-20ED-FCEA-BBD3238E7B49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Block Arc 42">
                  <a:extLst>
                    <a:ext uri="{FF2B5EF4-FFF2-40B4-BE49-F238E27FC236}">
                      <a16:creationId xmlns:a16="http://schemas.microsoft.com/office/drawing/2014/main" id="{985E4FA1-84E5-1199-5C45-2FFA6F2B9344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112B13-0F5A-E5D6-92E4-9F1590786954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4916C9-70B6-A515-ED38-42BF87105F50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16C1BC-C55D-DA3D-2CB4-E83F1F68CFD1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38" name="Circle: Hollow 37">
                  <a:extLst>
                    <a:ext uri="{FF2B5EF4-FFF2-40B4-BE49-F238E27FC236}">
                      <a16:creationId xmlns:a16="http://schemas.microsoft.com/office/drawing/2014/main" id="{3C1E4304-9902-34A3-EFD7-1DEFD78667C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Block Arc 38">
                  <a:extLst>
                    <a:ext uri="{FF2B5EF4-FFF2-40B4-BE49-F238E27FC236}">
                      <a16:creationId xmlns:a16="http://schemas.microsoft.com/office/drawing/2014/main" id="{B5924194-B514-3CE3-BB21-6D3F74C0F5D2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9B73CB-7CD5-C68E-3CF9-0C3BCC4596D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064BCC-8AED-67C2-9601-73C47D6D5CCB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CFAFB-3991-80B2-568D-04FF497E04D6}"/>
              </a:ext>
            </a:extLst>
          </p:cNvPr>
          <p:cNvSpPr txBox="1"/>
          <p:nvPr/>
        </p:nvSpPr>
        <p:spPr>
          <a:xfrm>
            <a:off x="1998511" y="1242734"/>
            <a:ext cx="858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5. After entering command line mode, the module's default settings may change when using the following commands: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56EA2-4611-3EEE-ACC7-48265E6E7A48}"/>
              </a:ext>
            </a:extLst>
          </p:cNvPr>
          <p:cNvSpPr txBox="1"/>
          <p:nvPr/>
        </p:nvSpPr>
        <p:spPr>
          <a:xfrm>
            <a:off x="1998510" y="1873703"/>
            <a:ext cx="8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 AT - To check the connection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0117A-9AA4-8196-1351-A8C3D1A8AB99}"/>
              </a:ext>
            </a:extLst>
          </p:cNvPr>
          <p:cNvSpPr txBox="1"/>
          <p:nvPr/>
        </p:nvSpPr>
        <p:spPr>
          <a:xfrm>
            <a:off x="1998509" y="2210968"/>
            <a:ext cx="8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 AT + NAME = ****** - To set/change the device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81FCF-F9E5-515C-3CE6-2C45CAD89CB0}"/>
              </a:ext>
            </a:extLst>
          </p:cNvPr>
          <p:cNvSpPr txBox="1"/>
          <p:nvPr/>
        </p:nvSpPr>
        <p:spPr>
          <a:xfrm>
            <a:off x="1998509" y="2568736"/>
            <a:ext cx="884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 AT + UART = *****, *, * - To set the transfer rate, stop bit and parity bit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C5D7C-88C4-65C9-13AD-BBFFCE4DF371}"/>
              </a:ext>
            </a:extLst>
          </p:cNvPr>
          <p:cNvSpPr txBox="1"/>
          <p:nvPr/>
        </p:nvSpPr>
        <p:spPr>
          <a:xfrm>
            <a:off x="1998509" y="2930010"/>
            <a:ext cx="884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&gt;&gt;AT + VERSION? - Display version of Bluetooth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4A167-8219-EF22-23DF-389CFF7C0B35}"/>
              </a:ext>
            </a:extLst>
          </p:cNvPr>
          <p:cNvSpPr txBox="1"/>
          <p:nvPr/>
        </p:nvSpPr>
        <p:spPr>
          <a:xfrm>
            <a:off x="1998509" y="3288434"/>
            <a:ext cx="884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&gt;&gt;AT + ORGL - The command to save settings has been executed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79C0A4A-5DC9-3BF3-C60D-8B80A7B2E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453" y="3764635"/>
            <a:ext cx="4287093" cy="30372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51F19A-2313-7FB5-BF23-E8709C61D249}"/>
              </a:ext>
            </a:extLst>
          </p:cNvPr>
          <p:cNvSpPr txBox="1"/>
          <p:nvPr/>
        </p:nvSpPr>
        <p:spPr>
          <a:xfrm>
            <a:off x="910487" y="180639"/>
            <a:ext cx="984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3127305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0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67" y="1171870"/>
            <a:ext cx="5604614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3462949" y="3526176"/>
            <a:ext cx="56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3461734" y="4044611"/>
            <a:ext cx="751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Receive data and remove the beginning and end, then pass it through UART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3461733" y="4455642"/>
            <a:ext cx="6771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Builds a Bluetooth packet and sends it over a Bluetooth wireless connection to the receiving device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3461732" y="5159206"/>
            <a:ext cx="75169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HC-05 has two operating modes: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Command </a:t>
            </a:r>
            <a:r>
              <a:rPr lang="en-US" dirty="0" err="1"/>
              <a:t>Mode:You</a:t>
            </a:r>
            <a:r>
              <a:rPr lang="en-US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</a:t>
            </a:r>
            <a:r>
              <a:rPr lang="en-US" dirty="0"/>
              <a:t>Ex: AT + NAME = ****** : To set/change device name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Data Mode: used to communicate with other Bluetooth devices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AB1F5F-FC4D-4A86-A9E5-BBEB8A5FDA63}"/>
              </a:ext>
            </a:extLst>
          </p:cNvPr>
          <p:cNvGrpSpPr/>
          <p:nvPr/>
        </p:nvGrpSpPr>
        <p:grpSpPr>
          <a:xfrm>
            <a:off x="910487" y="0"/>
            <a:ext cx="10729913" cy="6858000"/>
            <a:chOff x="-63246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1F369-01B8-42C0-AB81-1CDAED90BB31}"/>
                </a:ext>
              </a:extLst>
            </p:cNvPr>
            <p:cNvSpPr/>
            <p:nvPr/>
          </p:nvSpPr>
          <p:spPr>
            <a:xfrm>
              <a:off x="-6324600" y="0"/>
              <a:ext cx="9848850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B5E647-0CEC-423F-B558-37B9E35FDE29}"/>
                </a:ext>
              </a:extLst>
            </p:cNvPr>
            <p:cNvGrpSpPr/>
            <p:nvPr/>
          </p:nvGrpSpPr>
          <p:grpSpPr>
            <a:xfrm>
              <a:off x="3524250" y="2049669"/>
              <a:ext cx="881063" cy="923330"/>
              <a:chOff x="8401050" y="3607250"/>
              <a:chExt cx="881063" cy="923330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8FBCEB8D-B1DF-412C-A248-C5E7E6FECF6F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47BC8A-CC83-433F-B204-2012A7E0FDD3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ACDB0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E50CE3-35E2-E501-283A-A7A81854FBD1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9EA317-DA1C-99F5-3A24-EA837D06A057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5911F5B-21AA-645B-0B9F-4B128E8AA14C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B9C8D18-0799-53A9-B662-7F55260F9997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64" name="Rectangle: Top Corners Rounded 63">
                  <a:extLst>
                    <a:ext uri="{FF2B5EF4-FFF2-40B4-BE49-F238E27FC236}">
                      <a16:creationId xmlns:a16="http://schemas.microsoft.com/office/drawing/2014/main" id="{043B7BED-28E4-47DC-83FE-92447BD6D972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AB1BD24-5186-4ACC-68F4-E2D7F6C07F2D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533820-28F6-4979-0EB1-D883372E6CC0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162C5D4-31DA-184A-CE18-DE9ADBE51784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8" name="Circle: Hollow 57">
                  <a:extLst>
                    <a:ext uri="{FF2B5EF4-FFF2-40B4-BE49-F238E27FC236}">
                      <a16:creationId xmlns:a16="http://schemas.microsoft.com/office/drawing/2014/main" id="{CEFE0759-3635-9B05-6D30-81E7B3976601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Block Arc 58">
                  <a:extLst>
                    <a:ext uri="{FF2B5EF4-FFF2-40B4-BE49-F238E27FC236}">
                      <a16:creationId xmlns:a16="http://schemas.microsoft.com/office/drawing/2014/main" id="{E29CB293-1658-9D5B-A81D-957772FDE915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AC99F74-4091-86AA-DC30-4CFBA5A664F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73E4F42-353F-484E-2599-9F9A5B5C581C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F57839E-81ED-21D3-763F-B9A70626840D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4" name="Circle: Hollow 53">
                  <a:extLst>
                    <a:ext uri="{FF2B5EF4-FFF2-40B4-BE49-F238E27FC236}">
                      <a16:creationId xmlns:a16="http://schemas.microsoft.com/office/drawing/2014/main" id="{EA5D6195-4994-1362-47DE-C36DA9FD158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Block Arc 54">
                  <a:extLst>
                    <a:ext uri="{FF2B5EF4-FFF2-40B4-BE49-F238E27FC236}">
                      <a16:creationId xmlns:a16="http://schemas.microsoft.com/office/drawing/2014/main" id="{23E31C2D-ED89-17B0-10AD-4B0607956B4C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B2681EA-3CF1-3E32-DC0C-3F55FDF17705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370E6F0-E4B2-EDD0-6EE1-411B688AECE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377234-41BC-5C72-1BE0-61D2688105DC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0" name="Circle: Hollow 49">
                  <a:extLst>
                    <a:ext uri="{FF2B5EF4-FFF2-40B4-BE49-F238E27FC236}">
                      <a16:creationId xmlns:a16="http://schemas.microsoft.com/office/drawing/2014/main" id="{0D563390-16C3-5A21-75C2-D1DE5EBC1DC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Block Arc 50">
                  <a:extLst>
                    <a:ext uri="{FF2B5EF4-FFF2-40B4-BE49-F238E27FC236}">
                      <a16:creationId xmlns:a16="http://schemas.microsoft.com/office/drawing/2014/main" id="{4062C49B-91C7-F30A-65C9-1EAB0740546C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2FF76E-1132-404A-4BCD-90A8CD4E346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9383E7-A9DC-1EE5-32F7-EF6F9F0DCE1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CBBBCD2-D8BE-426B-7C81-C639D6A8C3C7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6" name="Circle: Hollow 45">
                  <a:extLst>
                    <a:ext uri="{FF2B5EF4-FFF2-40B4-BE49-F238E27FC236}">
                      <a16:creationId xmlns:a16="http://schemas.microsoft.com/office/drawing/2014/main" id="{22A7050F-D920-CB61-E2A7-044AE4927938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Block Arc 46">
                  <a:extLst>
                    <a:ext uri="{FF2B5EF4-FFF2-40B4-BE49-F238E27FC236}">
                      <a16:creationId xmlns:a16="http://schemas.microsoft.com/office/drawing/2014/main" id="{2DE3E2AB-B0DA-A276-CCC8-15716CD84FAC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C425-632B-36EB-B146-3858E2A2ECF9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549AA3-4F71-961E-5EDD-18DE86091003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0F78077-2502-A8DD-63E8-86B6718EAF6E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2" name="Circle: Hollow 41">
                  <a:extLst>
                    <a:ext uri="{FF2B5EF4-FFF2-40B4-BE49-F238E27FC236}">
                      <a16:creationId xmlns:a16="http://schemas.microsoft.com/office/drawing/2014/main" id="{B05419DF-7634-20ED-FCEA-BBD3238E7B49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Block Arc 42">
                  <a:extLst>
                    <a:ext uri="{FF2B5EF4-FFF2-40B4-BE49-F238E27FC236}">
                      <a16:creationId xmlns:a16="http://schemas.microsoft.com/office/drawing/2014/main" id="{985E4FA1-84E5-1199-5C45-2FFA6F2B9344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112B13-0F5A-E5D6-92E4-9F1590786954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4916C9-70B6-A515-ED38-42BF87105F50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16C1BC-C55D-DA3D-2CB4-E83F1F68CFD1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38" name="Circle: Hollow 37">
                  <a:extLst>
                    <a:ext uri="{FF2B5EF4-FFF2-40B4-BE49-F238E27FC236}">
                      <a16:creationId xmlns:a16="http://schemas.microsoft.com/office/drawing/2014/main" id="{3C1E4304-9902-34A3-EFD7-1DEFD78667C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Block Arc 38">
                  <a:extLst>
                    <a:ext uri="{FF2B5EF4-FFF2-40B4-BE49-F238E27FC236}">
                      <a16:creationId xmlns:a16="http://schemas.microsoft.com/office/drawing/2014/main" id="{B5924194-B514-3CE3-BB21-6D3F74C0F5D2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9B73CB-7CD5-C68E-3CF9-0C3BCC4596D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064BCC-8AED-67C2-9601-73C47D6D5CCB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CFAFB-3991-80B2-568D-04FF497E04D6}"/>
              </a:ext>
            </a:extLst>
          </p:cNvPr>
          <p:cNvSpPr txBox="1"/>
          <p:nvPr/>
        </p:nvSpPr>
        <p:spPr>
          <a:xfrm>
            <a:off x="2394514" y="1327828"/>
            <a:ext cx="789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When the KEY pin is not plugged into the computer, it is connected to GND (Data mode)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030A6-D37A-16CA-D073-9EC580552490}"/>
              </a:ext>
            </a:extLst>
          </p:cNvPr>
          <p:cNvSpPr txBox="1"/>
          <p:nvPr/>
        </p:nvSpPr>
        <p:spPr>
          <a:xfrm>
            <a:off x="2394513" y="2053898"/>
            <a:ext cx="789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After plugging into the computer, we change the KEY pin through the 3V3 port (Command mode)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71BCC3E-3E48-84B5-09A8-5E5C7C58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949" y="2851341"/>
            <a:ext cx="4081398" cy="309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1673FE-5256-C89A-298D-B8972EA7E57A}"/>
              </a:ext>
            </a:extLst>
          </p:cNvPr>
          <p:cNvSpPr txBox="1"/>
          <p:nvPr/>
        </p:nvSpPr>
        <p:spPr>
          <a:xfrm>
            <a:off x="2394513" y="6109931"/>
            <a:ext cx="789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Open the serial and switch Baud to 38400 then switch back to 9600 (baud rate adjustment)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91D02-3025-6CB5-8F91-AAFA194A56FC}"/>
              </a:ext>
            </a:extLst>
          </p:cNvPr>
          <p:cNvSpPr txBox="1"/>
          <p:nvPr/>
        </p:nvSpPr>
        <p:spPr>
          <a:xfrm>
            <a:off x="910487" y="180639"/>
            <a:ext cx="984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0168069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67" y="1171870"/>
            <a:ext cx="5604614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3462949" y="3526176"/>
            <a:ext cx="56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3461734" y="4044611"/>
            <a:ext cx="751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Receive data and remove the beginning and end, then pass it through UART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3461733" y="4455642"/>
            <a:ext cx="6771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Builds a Bluetooth packet and sends it over a Bluetooth wireless connection to the receiving device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3461732" y="5159206"/>
            <a:ext cx="75169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HC-05 has two operating modes: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Command </a:t>
            </a:r>
            <a:r>
              <a:rPr lang="en-US" dirty="0" err="1"/>
              <a:t>Mode:You</a:t>
            </a:r>
            <a:r>
              <a:rPr lang="en-US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</a:t>
            </a:r>
            <a:r>
              <a:rPr lang="en-US" dirty="0"/>
              <a:t>Ex: AT + NAME = ****** : To set/change device name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Data Mode: used to communicate with other Bluetooth devices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AB1F5F-FC4D-4A86-A9E5-BBEB8A5FDA63}"/>
              </a:ext>
            </a:extLst>
          </p:cNvPr>
          <p:cNvGrpSpPr/>
          <p:nvPr/>
        </p:nvGrpSpPr>
        <p:grpSpPr>
          <a:xfrm>
            <a:off x="910487" y="0"/>
            <a:ext cx="10729913" cy="6858000"/>
            <a:chOff x="-63246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1F369-01B8-42C0-AB81-1CDAED90BB31}"/>
                </a:ext>
              </a:extLst>
            </p:cNvPr>
            <p:cNvSpPr/>
            <p:nvPr/>
          </p:nvSpPr>
          <p:spPr>
            <a:xfrm>
              <a:off x="-6324600" y="0"/>
              <a:ext cx="9848850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B5E647-0CEC-423F-B558-37B9E35FDE29}"/>
                </a:ext>
              </a:extLst>
            </p:cNvPr>
            <p:cNvGrpSpPr/>
            <p:nvPr/>
          </p:nvGrpSpPr>
          <p:grpSpPr>
            <a:xfrm>
              <a:off x="3524250" y="2049669"/>
              <a:ext cx="881063" cy="923330"/>
              <a:chOff x="8401050" y="3607250"/>
              <a:chExt cx="881063" cy="923330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8FBCEB8D-B1DF-412C-A248-C5E7E6FECF6F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47BC8A-CC83-433F-B204-2012A7E0FDD3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ACDB0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A1CB8F-2FCB-FFA3-B5C2-0624B349F3C0}"/>
              </a:ext>
            </a:extLst>
          </p:cNvPr>
          <p:cNvSpPr txBox="1"/>
          <p:nvPr/>
        </p:nvSpPr>
        <p:spPr>
          <a:xfrm>
            <a:off x="910487" y="295917"/>
            <a:ext cx="984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CFAFB-3991-80B2-568D-04FF497E04D6}"/>
              </a:ext>
            </a:extLst>
          </p:cNvPr>
          <p:cNvSpPr txBox="1"/>
          <p:nvPr/>
        </p:nvSpPr>
        <p:spPr>
          <a:xfrm>
            <a:off x="2679269" y="1316978"/>
            <a:ext cx="778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When the KEY pin is not plugged into the computer, it is connected to GND (Data mode)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030A6-D37A-16CA-D073-9EC580552490}"/>
              </a:ext>
            </a:extLst>
          </p:cNvPr>
          <p:cNvSpPr txBox="1"/>
          <p:nvPr/>
        </p:nvSpPr>
        <p:spPr>
          <a:xfrm>
            <a:off x="2679268" y="2043048"/>
            <a:ext cx="778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After plugging into the computer, we change the KEY pin via VCC 5V (or through the 3V3) (Command mode)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71BCC3E-3E48-84B5-09A8-5E5C7C58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949" y="2851341"/>
            <a:ext cx="4081398" cy="309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1673FE-5256-C89A-298D-B8972EA7E57A}"/>
              </a:ext>
            </a:extLst>
          </p:cNvPr>
          <p:cNvSpPr txBox="1"/>
          <p:nvPr/>
        </p:nvSpPr>
        <p:spPr>
          <a:xfrm>
            <a:off x="2679268" y="6099081"/>
            <a:ext cx="778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Open the serial and switch Baud to 38400 then switch back to 9600 (baud rate adjustment)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9EA317-DA1C-99F5-3A24-EA837D06A057}"/>
              </a:ext>
            </a:extLst>
          </p:cNvPr>
          <p:cNvGrpSpPr/>
          <p:nvPr/>
        </p:nvGrpSpPr>
        <p:grpSpPr>
          <a:xfrm>
            <a:off x="0" y="-22691"/>
            <a:ext cx="10729913" cy="6858000"/>
            <a:chOff x="-74295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911F5B-21AA-645B-0B9F-4B128E8AA14C}"/>
                </a:ext>
              </a:extLst>
            </p:cNvPr>
            <p:cNvSpPr/>
            <p:nvPr/>
          </p:nvSpPr>
          <p:spPr>
            <a:xfrm>
              <a:off x="-7429500" y="0"/>
              <a:ext cx="9848850" cy="6858000"/>
            </a:xfrm>
            <a:prstGeom prst="rect">
              <a:avLst/>
            </a:prstGeom>
            <a:solidFill>
              <a:srgbClr val="FF4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B9C8D18-0799-53A9-B662-7F55260F9997}"/>
                </a:ext>
              </a:extLst>
            </p:cNvPr>
            <p:cNvGrpSpPr/>
            <p:nvPr/>
          </p:nvGrpSpPr>
          <p:grpSpPr>
            <a:xfrm>
              <a:off x="2419350" y="1588004"/>
              <a:ext cx="881063" cy="923330"/>
              <a:chOff x="8401050" y="3607250"/>
              <a:chExt cx="881063" cy="923330"/>
            </a:xfrm>
          </p:grpSpPr>
          <p:sp>
            <p:nvSpPr>
              <p:cNvPr id="64" name="Rectangle: Top Corners Rounded 63">
                <a:extLst>
                  <a:ext uri="{FF2B5EF4-FFF2-40B4-BE49-F238E27FC236}">
                    <a16:creationId xmlns:a16="http://schemas.microsoft.com/office/drawing/2014/main" id="{043B7BED-28E4-47DC-83FE-92447BD6D972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B1BD24-5186-4ACC-68F4-E2D7F6C07F2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C9D99"/>
                    </a:solidFill>
                    <a:latin typeface="DAGGERSQUARE" pitchFamily="50" charset="0"/>
                  </a:rPr>
                  <a:t>D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0F1843E-A63C-E0F5-2E2E-1C136536EF31}"/>
              </a:ext>
            </a:extLst>
          </p:cNvPr>
          <p:cNvSpPr txBox="1"/>
          <p:nvPr/>
        </p:nvSpPr>
        <p:spPr>
          <a:xfrm>
            <a:off x="0" y="274062"/>
            <a:ext cx="9813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w Cen MT" panose="020B0602020104020603" pitchFamily="34" charset="0"/>
              </a:rPr>
              <a:t>FUNCTION OF THE PINS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1ECAD-780A-45BF-23F0-F50D8187F8F3}"/>
              </a:ext>
            </a:extLst>
          </p:cNvPr>
          <p:cNvSpPr txBox="1"/>
          <p:nvPr/>
        </p:nvSpPr>
        <p:spPr>
          <a:xfrm>
            <a:off x="403258" y="1178773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</a:rPr>
              <a:t>1. </a:t>
            </a:r>
            <a:r>
              <a:rPr lang="en-US" sz="2400" dirty="0">
                <a:solidFill>
                  <a:schemeClr val="bg1"/>
                </a:solidFill>
              </a:rPr>
              <a:t>Embedded project.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7A5DB2-99B2-0624-8DC3-85C7FAAAA042}"/>
              </a:ext>
            </a:extLst>
          </p:cNvPr>
          <p:cNvSpPr txBox="1"/>
          <p:nvPr/>
        </p:nvSpPr>
        <p:spPr>
          <a:xfrm>
            <a:off x="403258" y="1709310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</a:rPr>
              <a:t>2. </a:t>
            </a:r>
            <a:r>
              <a:rPr lang="en-US" sz="2400" dirty="0">
                <a:solidFill>
                  <a:schemeClr val="bg1"/>
                </a:solidFill>
              </a:rPr>
              <a:t>Data transfer between two HC-05 modules.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BA624-8748-48C2-9B10-55328E705492}"/>
              </a:ext>
            </a:extLst>
          </p:cNvPr>
          <p:cNvSpPr txBox="1"/>
          <p:nvPr/>
        </p:nvSpPr>
        <p:spPr>
          <a:xfrm>
            <a:off x="403258" y="2240318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3. </a:t>
            </a:r>
            <a:r>
              <a:rPr lang="en-US" sz="2400" dirty="0">
                <a:solidFill>
                  <a:schemeClr val="bg1"/>
                </a:solidFill>
              </a:rPr>
              <a:t>Send data from HC-05 to another Bluetooth device.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C546F-D308-C4A0-AE4E-680A93935712}"/>
              </a:ext>
            </a:extLst>
          </p:cNvPr>
          <p:cNvSpPr txBox="1"/>
          <p:nvPr/>
        </p:nvSpPr>
        <p:spPr>
          <a:xfrm>
            <a:off x="403258" y="2705538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4. </a:t>
            </a:r>
            <a:r>
              <a:rPr lang="en-US" sz="2400" dirty="0">
                <a:solidFill>
                  <a:schemeClr val="bg1"/>
                </a:solidFill>
              </a:rPr>
              <a:t>Control the device remotely via Bluetooth.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5635F-1E8C-3254-0D37-D640AD5BC857}"/>
              </a:ext>
            </a:extLst>
          </p:cNvPr>
          <p:cNvSpPr txBox="1"/>
          <p:nvPr/>
        </p:nvSpPr>
        <p:spPr>
          <a:xfrm>
            <a:off x="403258" y="3168638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5. </a:t>
            </a:r>
            <a:r>
              <a:rPr lang="en-US" sz="2400" dirty="0">
                <a:solidFill>
                  <a:schemeClr val="bg1"/>
                </a:solidFill>
              </a:rPr>
              <a:t>Control the robot via Bluetooth.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C532E3-0E74-195F-9543-85E320398827}"/>
              </a:ext>
            </a:extLst>
          </p:cNvPr>
          <p:cNvSpPr txBox="1"/>
          <p:nvPr/>
        </p:nvSpPr>
        <p:spPr>
          <a:xfrm>
            <a:off x="403258" y="3619370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6. </a:t>
            </a:r>
            <a:r>
              <a:rPr lang="en-US" sz="2400" dirty="0">
                <a:solidFill>
                  <a:schemeClr val="bg1"/>
                </a:solidFill>
              </a:rPr>
              <a:t>Wireless headphones and mouse.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123B3BB-9A04-5DFC-D550-33C2B52E2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43" y="4375345"/>
            <a:ext cx="3184141" cy="2129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C4B18C6-0E79-9130-237E-069BE8F6D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1" y="4357266"/>
            <a:ext cx="2214099" cy="22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6DC17FC-F3D5-88B3-6BFC-E196027A8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04" y="4398478"/>
            <a:ext cx="2508081" cy="21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3747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0" grpId="0"/>
      <p:bldP spid="23" grpId="0"/>
      <p:bldP spid="24" grpId="0"/>
      <p:bldP spid="25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D3D9CF5-C94B-4648-A40A-5E8E6C22BC43}"/>
              </a:ext>
            </a:extLst>
          </p:cNvPr>
          <p:cNvGrpSpPr/>
          <p:nvPr/>
        </p:nvGrpSpPr>
        <p:grpSpPr>
          <a:xfrm>
            <a:off x="3912567" y="2105561"/>
            <a:ext cx="4408966" cy="2646878"/>
            <a:chOff x="4136103" y="2121039"/>
            <a:chExt cx="4408966" cy="264687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192D459-FCE7-47CA-AB13-2787C1BD3D6E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Welcome to  </a:t>
              </a:r>
              <a:r>
                <a:rPr lang="en-US" sz="40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Module Matrix 8x32 LED</a:t>
              </a:r>
              <a:endPara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047654-9AE4-48BA-A706-5BE049ABA848}"/>
                </a:ext>
              </a:extLst>
            </p:cNvPr>
            <p:cNvSpPr txBox="1"/>
            <p:nvPr/>
          </p:nvSpPr>
          <p:spPr>
            <a:xfrm>
              <a:off x="4136103" y="4060031"/>
              <a:ext cx="3946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MAX7219 Arduino Xanh Dương MT-832-G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9308754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CC57D-4B8D-06F3-E531-1D2E4B3A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14234" y="3001135"/>
            <a:ext cx="4950439" cy="13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53FD3D-DA5A-CFB7-F34B-DE1FBDEB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86" y="804591"/>
            <a:ext cx="1511333" cy="57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896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F2A12A-F688-4EAF-9DE3-228DE942F9B1}"/>
              </a:ext>
            </a:extLst>
          </p:cNvPr>
          <p:cNvSpPr txBox="1"/>
          <p:nvPr/>
        </p:nvSpPr>
        <p:spPr>
          <a:xfrm>
            <a:off x="4896847" y="29693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50CCC91-03EA-45AA-8D14-71F8E030767C}"/>
              </a:ext>
            </a:extLst>
          </p:cNvPr>
          <p:cNvSpPr txBox="1"/>
          <p:nvPr/>
        </p:nvSpPr>
        <p:spPr>
          <a:xfrm>
            <a:off x="3533051" y="1375947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Size: 8x32 LEDs, consisting of 4 matrices 8x8 stitched together.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66139F-6009-8541-51DC-F5518B855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6" r="8509" b="26420"/>
          <a:stretch/>
        </p:blipFill>
        <p:spPr bwMode="auto">
          <a:xfrm>
            <a:off x="4394912" y="3914650"/>
            <a:ext cx="5083738" cy="280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AD2D0-D174-9F6E-F902-A16013F33708}"/>
              </a:ext>
            </a:extLst>
          </p:cNvPr>
          <p:cNvSpPr txBox="1"/>
          <p:nvPr/>
        </p:nvSpPr>
        <p:spPr>
          <a:xfrm>
            <a:off x="3533051" y="1776057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Blue LED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1CA86-FD3A-B1A8-0F33-C66D062D8A43}"/>
              </a:ext>
            </a:extLst>
          </p:cNvPr>
          <p:cNvSpPr txBox="1"/>
          <p:nvPr/>
        </p:nvSpPr>
        <p:spPr>
          <a:xfrm>
            <a:off x="3533051" y="2176167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Operating Voltage: 5V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D100-F850-0996-8D49-60FA48EB9DD2}"/>
              </a:ext>
            </a:extLst>
          </p:cNvPr>
          <p:cNvSpPr txBox="1"/>
          <p:nvPr/>
        </p:nvSpPr>
        <p:spPr>
          <a:xfrm>
            <a:off x="3533051" y="2576277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IC driver: MAX7219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5BEF1-BB9D-5055-51AB-F3FC6DE4C583}"/>
              </a:ext>
            </a:extLst>
          </p:cNvPr>
          <p:cNvSpPr txBox="1"/>
          <p:nvPr/>
        </p:nvSpPr>
        <p:spPr>
          <a:xfrm>
            <a:off x="3533051" y="2982184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Dimensions: Length: 130mm. Height: 32mm. Width: 14mm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6D99A-32D4-C779-60EC-2336C65A6FBC}"/>
              </a:ext>
            </a:extLst>
          </p:cNvPr>
          <p:cNvSpPr txBox="1"/>
          <p:nvPr/>
        </p:nvSpPr>
        <p:spPr>
          <a:xfrm>
            <a:off x="3533050" y="3377438"/>
            <a:ext cx="709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Communication follows the SPI standard, utilizing RCLK and DIO.</a:t>
            </a:r>
          </a:p>
        </p:txBody>
      </p:sp>
    </p:spTree>
    <p:extLst>
      <p:ext uri="{BB962C8B-B14F-4D97-AF65-F5344CB8AC3E}">
        <p14:creationId xmlns:p14="http://schemas.microsoft.com/office/powerpoint/2010/main" val="30906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6" grpId="0"/>
      <p:bldP spid="4" grpId="0"/>
      <p:bldP spid="5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369509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B2A87B01-5DD7-9A58-F6DD-DF06A098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28" y="2133891"/>
            <a:ext cx="6218850" cy="164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54DA5-4C6D-85D6-E308-066739DB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41204" flipH="1">
            <a:off x="6178120" y="4728491"/>
            <a:ext cx="2808556" cy="202288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BFB0D17-1B79-68CD-10D6-2E2AB6C2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489" y="-3172482"/>
            <a:ext cx="49625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6F59CCDD-833E-7ECC-39B5-CCD4617379AC}"/>
              </a:ext>
            </a:extLst>
          </p:cNvPr>
          <p:cNvSpPr/>
          <p:nvPr/>
        </p:nvSpPr>
        <p:spPr>
          <a:xfrm rot="16200000">
            <a:off x="7487937" y="-1082232"/>
            <a:ext cx="374267" cy="6070462"/>
          </a:xfrm>
          <a:prstGeom prst="rightBrace">
            <a:avLst>
              <a:gd name="adj1" fmla="val 271793"/>
              <a:gd name="adj2" fmla="val 52051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09ECC89-A3E4-A3C8-F93E-097AA2E52F64}"/>
              </a:ext>
            </a:extLst>
          </p:cNvPr>
          <p:cNvSpPr/>
          <p:nvPr/>
        </p:nvSpPr>
        <p:spPr>
          <a:xfrm rot="10800000">
            <a:off x="4181700" y="2398383"/>
            <a:ext cx="374267" cy="1210522"/>
          </a:xfrm>
          <a:prstGeom prst="rightBrace">
            <a:avLst>
              <a:gd name="adj1" fmla="val 271793"/>
              <a:gd name="adj2" fmla="val 52051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3AB9C-6D7E-5180-8A0D-9EA18E874371}"/>
              </a:ext>
            </a:extLst>
          </p:cNvPr>
          <p:cNvSpPr txBox="1"/>
          <p:nvPr/>
        </p:nvSpPr>
        <p:spPr>
          <a:xfrm>
            <a:off x="2732800" y="2670366"/>
            <a:ext cx="1400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774C1"/>
                </a:solidFill>
              </a:rPr>
              <a:t>8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4ED38-2A2C-3EE9-E032-3CD3E2400A9C}"/>
              </a:ext>
            </a:extLst>
          </p:cNvPr>
          <p:cNvSpPr txBox="1"/>
          <p:nvPr/>
        </p:nvSpPr>
        <p:spPr>
          <a:xfrm>
            <a:off x="6742467" y="1072054"/>
            <a:ext cx="2189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774C1"/>
                </a:solidFill>
              </a:rPr>
              <a:t>32 Columns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DE1D110-4BE9-690B-ACBA-FCFE110E4F16}"/>
              </a:ext>
            </a:extLst>
          </p:cNvPr>
          <p:cNvSpPr/>
          <p:nvPr/>
        </p:nvSpPr>
        <p:spPr>
          <a:xfrm rot="2972367">
            <a:off x="8971639" y="3795709"/>
            <a:ext cx="714767" cy="1097408"/>
          </a:xfrm>
          <a:custGeom>
            <a:avLst/>
            <a:gdLst>
              <a:gd name="connsiteX0" fmla="*/ 0 w 714767"/>
              <a:gd name="connsiteY0" fmla="*/ 740025 h 1097408"/>
              <a:gd name="connsiteX1" fmla="*/ 167738 w 714767"/>
              <a:gd name="connsiteY1" fmla="*/ 740025 h 1097408"/>
              <a:gd name="connsiteX2" fmla="*/ 167738 w 714767"/>
              <a:gd name="connsiteY2" fmla="*/ 392213 h 1097408"/>
              <a:gd name="connsiteX3" fmla="*/ 167738 w 714767"/>
              <a:gd name="connsiteY3" fmla="*/ 0 h 1097408"/>
              <a:gd name="connsiteX4" fmla="*/ 547029 w 714767"/>
              <a:gd name="connsiteY4" fmla="*/ 0 h 1097408"/>
              <a:gd name="connsiteX5" fmla="*/ 547029 w 714767"/>
              <a:gd name="connsiteY5" fmla="*/ 384813 h 1097408"/>
              <a:gd name="connsiteX6" fmla="*/ 547029 w 714767"/>
              <a:gd name="connsiteY6" fmla="*/ 740025 h 1097408"/>
              <a:gd name="connsiteX7" fmla="*/ 714767 w 714767"/>
              <a:gd name="connsiteY7" fmla="*/ 740025 h 1097408"/>
              <a:gd name="connsiteX8" fmla="*/ 357384 w 714767"/>
              <a:gd name="connsiteY8" fmla="*/ 1097408 h 1097408"/>
              <a:gd name="connsiteX9" fmla="*/ 0 w 714767"/>
              <a:gd name="connsiteY9" fmla="*/ 740025 h 1097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4767" h="1097408" fill="none" extrusionOk="0">
                <a:moveTo>
                  <a:pt x="0" y="740025"/>
                </a:moveTo>
                <a:cubicBezTo>
                  <a:pt x="58039" y="733059"/>
                  <a:pt x="105048" y="747848"/>
                  <a:pt x="167738" y="740025"/>
                </a:cubicBezTo>
                <a:cubicBezTo>
                  <a:pt x="177938" y="598987"/>
                  <a:pt x="153783" y="541272"/>
                  <a:pt x="167738" y="392213"/>
                </a:cubicBezTo>
                <a:cubicBezTo>
                  <a:pt x="181693" y="243154"/>
                  <a:pt x="154574" y="130548"/>
                  <a:pt x="167738" y="0"/>
                </a:cubicBezTo>
                <a:cubicBezTo>
                  <a:pt x="294407" y="-11000"/>
                  <a:pt x="453612" y="18120"/>
                  <a:pt x="547029" y="0"/>
                </a:cubicBezTo>
                <a:cubicBezTo>
                  <a:pt x="542275" y="123315"/>
                  <a:pt x="554627" y="237096"/>
                  <a:pt x="547029" y="384813"/>
                </a:cubicBezTo>
                <a:cubicBezTo>
                  <a:pt x="539431" y="532530"/>
                  <a:pt x="536644" y="654251"/>
                  <a:pt x="547029" y="740025"/>
                </a:cubicBezTo>
                <a:cubicBezTo>
                  <a:pt x="590736" y="746392"/>
                  <a:pt x="638793" y="738675"/>
                  <a:pt x="714767" y="740025"/>
                </a:cubicBezTo>
                <a:cubicBezTo>
                  <a:pt x="631124" y="829537"/>
                  <a:pt x="468628" y="953818"/>
                  <a:pt x="357384" y="1097408"/>
                </a:cubicBezTo>
                <a:cubicBezTo>
                  <a:pt x="244175" y="959447"/>
                  <a:pt x="104965" y="836312"/>
                  <a:pt x="0" y="740025"/>
                </a:cubicBezTo>
                <a:close/>
              </a:path>
              <a:path w="714767" h="1097408" stroke="0" extrusionOk="0">
                <a:moveTo>
                  <a:pt x="0" y="740025"/>
                </a:moveTo>
                <a:cubicBezTo>
                  <a:pt x="59553" y="734669"/>
                  <a:pt x="100571" y="747984"/>
                  <a:pt x="167738" y="740025"/>
                </a:cubicBezTo>
                <a:cubicBezTo>
                  <a:pt x="184917" y="595242"/>
                  <a:pt x="149985" y="549600"/>
                  <a:pt x="167738" y="362612"/>
                </a:cubicBezTo>
                <a:cubicBezTo>
                  <a:pt x="185491" y="175624"/>
                  <a:pt x="161581" y="114838"/>
                  <a:pt x="167738" y="0"/>
                </a:cubicBezTo>
                <a:cubicBezTo>
                  <a:pt x="257489" y="18674"/>
                  <a:pt x="387418" y="-4344"/>
                  <a:pt x="547029" y="0"/>
                </a:cubicBezTo>
                <a:cubicBezTo>
                  <a:pt x="560640" y="85570"/>
                  <a:pt x="539425" y="255140"/>
                  <a:pt x="547029" y="362612"/>
                </a:cubicBezTo>
                <a:cubicBezTo>
                  <a:pt x="554633" y="470084"/>
                  <a:pt x="560713" y="587120"/>
                  <a:pt x="547029" y="740025"/>
                </a:cubicBezTo>
                <a:cubicBezTo>
                  <a:pt x="617601" y="735971"/>
                  <a:pt x="675908" y="748060"/>
                  <a:pt x="714767" y="740025"/>
                </a:cubicBezTo>
                <a:cubicBezTo>
                  <a:pt x="644469" y="816300"/>
                  <a:pt x="451261" y="986590"/>
                  <a:pt x="357384" y="1097408"/>
                </a:cubicBezTo>
                <a:cubicBezTo>
                  <a:pt x="287574" y="1015703"/>
                  <a:pt x="96126" y="825675"/>
                  <a:pt x="0" y="740025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480752594">
                  <a:prstGeom prst="downArrow">
                    <a:avLst>
                      <a:gd name="adj1" fmla="val 53065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D20C2CA-0A0E-94AD-8D55-6DFF48055D5E}"/>
              </a:ext>
            </a:extLst>
          </p:cNvPr>
          <p:cNvSpPr/>
          <p:nvPr/>
        </p:nvSpPr>
        <p:spPr>
          <a:xfrm rot="12105891">
            <a:off x="6202188" y="4782012"/>
            <a:ext cx="374267" cy="1210522"/>
          </a:xfrm>
          <a:prstGeom prst="rightBrace">
            <a:avLst>
              <a:gd name="adj1" fmla="val 271793"/>
              <a:gd name="adj2" fmla="val 52051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BD551-351B-DFC8-6BEB-D187EEED2925}"/>
              </a:ext>
            </a:extLst>
          </p:cNvPr>
          <p:cNvSpPr txBox="1"/>
          <p:nvPr/>
        </p:nvSpPr>
        <p:spPr>
          <a:xfrm rot="193112">
            <a:off x="5108770" y="4918717"/>
            <a:ext cx="140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74C1"/>
                </a:solidFill>
              </a:rPr>
              <a:t>8 Rows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D028983-CD83-6D5D-5642-68DD93EBF3F5}"/>
              </a:ext>
            </a:extLst>
          </p:cNvPr>
          <p:cNvSpPr/>
          <p:nvPr/>
        </p:nvSpPr>
        <p:spPr>
          <a:xfrm rot="16200000">
            <a:off x="7693197" y="3889099"/>
            <a:ext cx="374267" cy="1475560"/>
          </a:xfrm>
          <a:prstGeom prst="rightBrace">
            <a:avLst>
              <a:gd name="adj1" fmla="val 271793"/>
              <a:gd name="adj2" fmla="val 49547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F6123-6B12-7676-0E22-5B314B60A068}"/>
              </a:ext>
            </a:extLst>
          </p:cNvPr>
          <p:cNvSpPr txBox="1"/>
          <p:nvPr/>
        </p:nvSpPr>
        <p:spPr>
          <a:xfrm>
            <a:off x="7172368" y="4062238"/>
            <a:ext cx="148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74C1"/>
                </a:solidFill>
              </a:rPr>
              <a:t>8 Columns</a:t>
            </a:r>
          </a:p>
        </p:txBody>
      </p:sp>
    </p:spTree>
    <p:extLst>
      <p:ext uri="{BB962C8B-B14F-4D97-AF65-F5344CB8AC3E}">
        <p14:creationId xmlns:p14="http://schemas.microsoft.com/office/powerpoint/2010/main" val="293634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DC81B75-F4A6-4E85-ADB3-7C7FE3B93AC1}"/>
              </a:ext>
            </a:extLst>
          </p:cNvPr>
          <p:cNvGrpSpPr/>
          <p:nvPr/>
        </p:nvGrpSpPr>
        <p:grpSpPr>
          <a:xfrm>
            <a:off x="2301240" y="1955800"/>
            <a:ext cx="2164080" cy="7929920"/>
            <a:chOff x="2301240" y="1955800"/>
            <a:chExt cx="2164080" cy="79299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22F8AA-4C03-47DF-B949-EAC9DCCCA538}"/>
                </a:ext>
              </a:extLst>
            </p:cNvPr>
            <p:cNvSpPr txBox="1"/>
            <p:nvPr/>
          </p:nvSpPr>
          <p:spPr>
            <a:xfrm>
              <a:off x="2301240" y="19558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90462B-E7E3-4F40-BC0B-FE38C61AF940}"/>
                </a:ext>
              </a:extLst>
            </p:cNvPr>
            <p:cNvSpPr txBox="1"/>
            <p:nvPr/>
          </p:nvSpPr>
          <p:spPr>
            <a:xfrm>
              <a:off x="2301240" y="42126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F745E2-A141-44A5-996C-9790781828D5}"/>
                </a:ext>
              </a:extLst>
            </p:cNvPr>
            <p:cNvSpPr txBox="1"/>
            <p:nvPr/>
          </p:nvSpPr>
          <p:spPr>
            <a:xfrm>
              <a:off x="2301240" y="64694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179C6B0-7A2E-419C-8635-2A8C351DBCDC}"/>
              </a:ext>
            </a:extLst>
          </p:cNvPr>
          <p:cNvSpPr/>
          <p:nvPr/>
        </p:nvSpPr>
        <p:spPr>
          <a:xfrm>
            <a:off x="8554720" y="0"/>
            <a:ext cx="363728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BD8FA0-4D68-4161-A4C0-111CC688F089}"/>
              </a:ext>
            </a:extLst>
          </p:cNvPr>
          <p:cNvSpPr txBox="1"/>
          <p:nvPr/>
        </p:nvSpPr>
        <p:spPr>
          <a:xfrm>
            <a:off x="401320" y="1955800"/>
            <a:ext cx="2164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0" dirty="0">
                <a:solidFill>
                  <a:srgbClr val="F2F2F2"/>
                </a:solidFill>
                <a:latin typeface="Bungee" pitchFamily="2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6925E-BE0F-4C6D-8453-ABA0DBF370D6}"/>
              </a:ext>
            </a:extLst>
          </p:cNvPr>
          <p:cNvSpPr txBox="1"/>
          <p:nvPr/>
        </p:nvSpPr>
        <p:spPr>
          <a:xfrm>
            <a:off x="895709" y="2629069"/>
            <a:ext cx="4214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626"/>
                </a:solidFill>
                <a:latin typeface="Bungee" pitchFamily="2" charset="0"/>
              </a:rPr>
              <a:t>WELCOME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F157AE-2120-4062-8F94-CA0ED90E87BB}"/>
              </a:ext>
            </a:extLst>
          </p:cNvPr>
          <p:cNvSpPr txBox="1"/>
          <p:nvPr/>
        </p:nvSpPr>
        <p:spPr>
          <a:xfrm>
            <a:off x="895709" y="3581544"/>
            <a:ext cx="4752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D85028"/>
                </a:solidFill>
                <a:latin typeface="Bungee" pitchFamily="2" charset="0"/>
              </a:rPr>
              <a:t>NodeMCU ESP8266.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D070EE6-B7F9-43B6-9754-8A8B4BB60B7B}"/>
              </a:ext>
            </a:extLst>
          </p:cNvPr>
          <p:cNvGrpSpPr/>
          <p:nvPr/>
        </p:nvGrpSpPr>
        <p:grpSpPr>
          <a:xfrm>
            <a:off x="11372476" y="2992002"/>
            <a:ext cx="111760" cy="873760"/>
            <a:chOff x="11155680" y="2169160"/>
            <a:chExt cx="111760" cy="87376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CA2725-6DD6-4B5D-82B9-AFE23E13D16E}"/>
                </a:ext>
              </a:extLst>
            </p:cNvPr>
            <p:cNvSpPr/>
            <p:nvPr/>
          </p:nvSpPr>
          <p:spPr>
            <a:xfrm>
              <a:off x="11155680" y="2169160"/>
              <a:ext cx="111760" cy="1117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3943F-99C1-4541-8D39-407B5569F308}"/>
                </a:ext>
              </a:extLst>
            </p:cNvPr>
            <p:cNvSpPr/>
            <p:nvPr/>
          </p:nvSpPr>
          <p:spPr>
            <a:xfrm>
              <a:off x="11155680" y="2550160"/>
              <a:ext cx="111760" cy="11176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749C6C0-A5B0-4221-8336-848D89EC8903}"/>
                </a:ext>
              </a:extLst>
            </p:cNvPr>
            <p:cNvSpPr/>
            <p:nvPr/>
          </p:nvSpPr>
          <p:spPr>
            <a:xfrm>
              <a:off x="11155680" y="2931160"/>
              <a:ext cx="111760" cy="11176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8C905ECC-EF23-43A0-BD2E-4A1DCCF4D76E}"/>
              </a:ext>
            </a:extLst>
          </p:cNvPr>
          <p:cNvSpPr/>
          <p:nvPr/>
        </p:nvSpPr>
        <p:spPr>
          <a:xfrm>
            <a:off x="2382520" y="4658360"/>
            <a:ext cx="2015183" cy="2199640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3C34AE-3447-4820-BCAD-4794A2F98B44}"/>
              </a:ext>
            </a:extLst>
          </p:cNvPr>
          <p:cNvSpPr/>
          <p:nvPr/>
        </p:nvSpPr>
        <p:spPr>
          <a:xfrm rot="10800000">
            <a:off x="2382520" y="0"/>
            <a:ext cx="2015183" cy="2199640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ED8F2-C030-F25B-5E81-9DF384FF45AF}"/>
              </a:ext>
            </a:extLst>
          </p:cNvPr>
          <p:cNvGrpSpPr/>
          <p:nvPr/>
        </p:nvGrpSpPr>
        <p:grpSpPr>
          <a:xfrm>
            <a:off x="6332490" y="-10223332"/>
            <a:ext cx="4446252" cy="15909794"/>
            <a:chOff x="6332490" y="7628920"/>
            <a:chExt cx="4446252" cy="159097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84FF64-7C23-0374-0A80-97D92CE52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2492" y="19032741"/>
              <a:ext cx="4446250" cy="45059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B06EEE1-4522-C894-D330-F835DFF4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2490" y="13330830"/>
              <a:ext cx="4443982" cy="45135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3AE1E4-42E6-ACDF-684A-E635DFBA8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2491" y="7628920"/>
              <a:ext cx="4443982" cy="4443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89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369509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669ECA7-3676-5758-B9BB-6A366EAD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4875">
            <a:off x="2870086" y="1908318"/>
            <a:ext cx="5013030" cy="3876591"/>
          </a:xfrm>
          <a:prstGeom prst="rect">
            <a:avLst/>
          </a:pr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F9926A4-69F9-6A04-B013-3206E8A8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646" y="1402259"/>
            <a:ext cx="3463859" cy="22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FB121A-B11B-5E06-ADAD-8BED77178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251" y="4293964"/>
            <a:ext cx="3010387" cy="22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1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82682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517405-2899-851B-4930-90584318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071" y="1488619"/>
            <a:ext cx="8427234" cy="49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AEF2A8-FA48-879A-5C8E-1512A9EA2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071" y="89102"/>
            <a:ext cx="1339987" cy="120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7450D-16CB-55B8-FD45-BCCA27774016}"/>
              </a:ext>
            </a:extLst>
          </p:cNvPr>
          <p:cNvSpPr txBox="1"/>
          <p:nvPr/>
        </p:nvSpPr>
        <p:spPr>
          <a:xfrm>
            <a:off x="7172960" y="1468742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88172-50C1-47BB-E8B7-F7E200584D18}"/>
              </a:ext>
            </a:extLst>
          </p:cNvPr>
          <p:cNvSpPr txBox="1"/>
          <p:nvPr/>
        </p:nvSpPr>
        <p:spPr>
          <a:xfrm>
            <a:off x="10683790" y="615144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Column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E9C5E-A22C-6C5F-D027-0E5C2DB35074}"/>
              </a:ext>
            </a:extLst>
          </p:cNvPr>
          <p:cNvSpPr txBox="1"/>
          <p:nvPr/>
        </p:nvSpPr>
        <p:spPr>
          <a:xfrm>
            <a:off x="9178384" y="6440201"/>
            <a:ext cx="9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Cathode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939C0-726C-DA28-F84D-DAF2A2336447}"/>
              </a:ext>
            </a:extLst>
          </p:cNvPr>
          <p:cNvSpPr txBox="1"/>
          <p:nvPr/>
        </p:nvSpPr>
        <p:spPr>
          <a:xfrm rot="16200000">
            <a:off x="6773652" y="295363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F52E8-57C2-7521-3936-84E7FA5292EF}"/>
              </a:ext>
            </a:extLst>
          </p:cNvPr>
          <p:cNvSpPr txBox="1"/>
          <p:nvPr/>
        </p:nvSpPr>
        <p:spPr>
          <a:xfrm>
            <a:off x="5479752" y="695954"/>
            <a:ext cx="630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Connecting all rows and columns together is done to reduce the number of pins required to control each LED dot.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E8857-DB82-86AE-13B3-B4426E44BDFF}"/>
              </a:ext>
            </a:extLst>
          </p:cNvPr>
          <p:cNvSpPr txBox="1"/>
          <p:nvPr/>
        </p:nvSpPr>
        <p:spPr>
          <a:xfrm>
            <a:off x="5684637" y="6440201"/>
            <a:ext cx="163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7030A0"/>
                </a:solidFill>
              </a:rPr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34154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ED0AE6-21CD-2B97-FA28-5F853E29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48" y="1032375"/>
            <a:ext cx="5651232" cy="36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C57D4-135A-420C-187D-204EFAFF1BC3}"/>
              </a:ext>
            </a:extLst>
          </p:cNvPr>
          <p:cNvSpPr txBox="1"/>
          <p:nvPr/>
        </p:nvSpPr>
        <p:spPr>
          <a:xfrm>
            <a:off x="4020074" y="4772342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MAX7219 is an Integrated Circuit (IC).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7C60A-5E17-8FD7-B37A-709F73F7FF62}"/>
              </a:ext>
            </a:extLst>
          </p:cNvPr>
          <p:cNvSpPr txBox="1"/>
          <p:nvPr/>
        </p:nvSpPr>
        <p:spPr>
          <a:xfrm>
            <a:off x="4020074" y="5204420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Used to connect multiple LED displays or LED matrices.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48905-970F-D56B-8594-E68FDCA485D5}"/>
              </a:ext>
            </a:extLst>
          </p:cNvPr>
          <p:cNvSpPr txBox="1"/>
          <p:nvPr/>
        </p:nvSpPr>
        <p:spPr>
          <a:xfrm>
            <a:off x="4020074" y="5636498"/>
            <a:ext cx="680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It reduces the complexity of controlling LEDs and displaying numbers or characters.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D91D8-6976-943B-5145-60619CBC9706}"/>
              </a:ext>
            </a:extLst>
          </p:cNvPr>
          <p:cNvSpPr txBox="1"/>
          <p:nvPr/>
        </p:nvSpPr>
        <p:spPr>
          <a:xfrm>
            <a:off x="4020074" y="6284563"/>
            <a:ext cx="7341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It handles all control and refresh tasks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 sent via SPI communication.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0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C5AB77-5D6E-7C6C-79AE-C5E9A47B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618" y="1706695"/>
            <a:ext cx="2993536" cy="388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5CF763-0715-39C3-706C-5C8D763E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45" y="1706695"/>
            <a:ext cx="4297372" cy="400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33B287-3A5C-0ED5-F17C-5BF7FB00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525" y="93179"/>
            <a:ext cx="1339987" cy="1207144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715DB10-32BE-FD45-6653-F07CD772B5B2}"/>
              </a:ext>
            </a:extLst>
          </p:cNvPr>
          <p:cNvGrpSpPr/>
          <p:nvPr/>
        </p:nvGrpSpPr>
        <p:grpSpPr>
          <a:xfrm>
            <a:off x="2836870" y="2331513"/>
            <a:ext cx="5034743" cy="3673995"/>
            <a:chOff x="2834639" y="2385060"/>
            <a:chExt cx="5034743" cy="36739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8403BB3-F2D1-D1D0-05E2-161ACC45271E}"/>
                </a:ext>
              </a:extLst>
            </p:cNvPr>
            <p:cNvCxnSpPr>
              <a:cxnSpLocks/>
            </p:cNvCxnSpPr>
            <p:nvPr/>
          </p:nvCxnSpPr>
          <p:spPr>
            <a:xfrm>
              <a:off x="7869382" y="5715265"/>
              <a:ext cx="0" cy="34379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83EAB1-58F3-0541-4E32-C32DE2255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4640" y="6038710"/>
              <a:ext cx="5034742" cy="2034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4205E5-3E89-3065-1891-A0BBD64746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4639" y="2385060"/>
              <a:ext cx="7566" cy="365365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B19AAF-9C78-ABE7-B0CA-EA4184313E90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15" y="2385060"/>
              <a:ext cx="57227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BC3A43D-FD62-D0CB-5AFB-5046C00A600A}"/>
              </a:ext>
            </a:extLst>
          </p:cNvPr>
          <p:cNvGrpSpPr/>
          <p:nvPr/>
        </p:nvGrpSpPr>
        <p:grpSpPr>
          <a:xfrm>
            <a:off x="2713813" y="4937945"/>
            <a:ext cx="5598721" cy="1262148"/>
            <a:chOff x="2704696" y="4972397"/>
            <a:chExt cx="5598721" cy="126214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D5A38D7-8BE9-6841-4D45-3F45AFA0A989}"/>
                </a:ext>
              </a:extLst>
            </p:cNvPr>
            <p:cNvCxnSpPr>
              <a:cxnSpLocks/>
            </p:cNvCxnSpPr>
            <p:nvPr/>
          </p:nvCxnSpPr>
          <p:spPr>
            <a:xfrm>
              <a:off x="8280401" y="5707697"/>
              <a:ext cx="0" cy="526848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6D98557-2960-1551-044F-1D0D4C1C3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637" y="6234311"/>
              <a:ext cx="5597780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73E65EF-B4F2-CAB5-DFEA-12CE63315F1E}"/>
                </a:ext>
              </a:extLst>
            </p:cNvPr>
            <p:cNvCxnSpPr>
              <a:cxnSpLocks/>
            </p:cNvCxnSpPr>
            <p:nvPr/>
          </p:nvCxnSpPr>
          <p:spPr>
            <a:xfrm>
              <a:off x="2704696" y="4972397"/>
              <a:ext cx="0" cy="1261681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812EB36-E15B-0149-BF0F-7BAEB81B02F9}"/>
                </a:ext>
              </a:extLst>
            </p:cNvPr>
            <p:cNvCxnSpPr>
              <a:cxnSpLocks/>
            </p:cNvCxnSpPr>
            <p:nvPr/>
          </p:nvCxnSpPr>
          <p:spPr>
            <a:xfrm>
              <a:off x="2704696" y="4972397"/>
              <a:ext cx="712798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B920C53-26FE-310E-918A-91FD9674AA21}"/>
              </a:ext>
            </a:extLst>
          </p:cNvPr>
          <p:cNvGrpSpPr/>
          <p:nvPr/>
        </p:nvGrpSpPr>
        <p:grpSpPr>
          <a:xfrm>
            <a:off x="2625502" y="3522967"/>
            <a:ext cx="6134609" cy="2816309"/>
            <a:chOff x="2621280" y="3529584"/>
            <a:chExt cx="6134609" cy="283921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771E67C-01B3-C1E4-5B2F-03DF717ECF1A}"/>
                </a:ext>
              </a:extLst>
            </p:cNvPr>
            <p:cNvCxnSpPr>
              <a:cxnSpLocks/>
            </p:cNvCxnSpPr>
            <p:nvPr/>
          </p:nvCxnSpPr>
          <p:spPr>
            <a:xfrm>
              <a:off x="8755889" y="5715265"/>
              <a:ext cx="0" cy="65353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B0A52D4-7628-F1FE-26FE-E28F289D9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1280" y="6368795"/>
              <a:ext cx="612815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EC0C552-4FF5-5919-DB40-C81563A91F4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280" y="3529584"/>
              <a:ext cx="0" cy="283921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18EA057-F267-0F13-7F32-46A1E9F3E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1280" y="3529584"/>
              <a:ext cx="749808" cy="4157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E6D87E3-4EF3-D96D-7C6B-BA48400449F5}"/>
              </a:ext>
            </a:extLst>
          </p:cNvPr>
          <p:cNvGrpSpPr/>
          <p:nvPr/>
        </p:nvGrpSpPr>
        <p:grpSpPr>
          <a:xfrm>
            <a:off x="2441470" y="3773142"/>
            <a:ext cx="6762497" cy="2712720"/>
            <a:chOff x="2450592" y="3785616"/>
            <a:chExt cx="6762497" cy="271272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C67F2B7-2B75-61FC-8EF8-5D9924D63E7C}"/>
                </a:ext>
              </a:extLst>
            </p:cNvPr>
            <p:cNvCxnSpPr>
              <a:cxnSpLocks/>
            </p:cNvCxnSpPr>
            <p:nvPr/>
          </p:nvCxnSpPr>
          <p:spPr>
            <a:xfrm>
              <a:off x="9213089" y="5707697"/>
              <a:ext cx="0" cy="790639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97EEFEC-F4A3-6B07-6CAA-7AC636F7E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592" y="6498336"/>
              <a:ext cx="6762497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865EB88-C380-E631-FCB7-30D3BB76C5CE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2" y="3785616"/>
              <a:ext cx="0" cy="271272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62F17D5-504F-A346-968C-84CC3D4AC4A0}"/>
                </a:ext>
              </a:extLst>
            </p:cNvPr>
            <p:cNvCxnSpPr>
              <a:cxnSpLocks/>
            </p:cNvCxnSpPr>
            <p:nvPr/>
          </p:nvCxnSpPr>
          <p:spPr>
            <a:xfrm>
              <a:off x="2467301" y="3795175"/>
              <a:ext cx="950193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3F17183-D59A-E03C-BBDB-94D0C32291FA}"/>
              </a:ext>
            </a:extLst>
          </p:cNvPr>
          <p:cNvGrpSpPr/>
          <p:nvPr/>
        </p:nvGrpSpPr>
        <p:grpSpPr>
          <a:xfrm>
            <a:off x="2329658" y="2645663"/>
            <a:ext cx="7332552" cy="3958267"/>
            <a:chOff x="2334607" y="2645664"/>
            <a:chExt cx="7332552" cy="4005138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C4748EA-70C4-9F7B-F2D2-885EDD382204}"/>
                </a:ext>
              </a:extLst>
            </p:cNvPr>
            <p:cNvCxnSpPr>
              <a:cxnSpLocks/>
            </p:cNvCxnSpPr>
            <p:nvPr/>
          </p:nvCxnSpPr>
          <p:spPr>
            <a:xfrm>
              <a:off x="9664193" y="5715265"/>
              <a:ext cx="0" cy="917183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97B851-B446-AFE0-EDD4-49E9B61D65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4607" y="6632448"/>
              <a:ext cx="7332552" cy="0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58FB6CD-365A-A642-2274-B3CBBDF76638}"/>
                </a:ext>
              </a:extLst>
            </p:cNvPr>
            <p:cNvCxnSpPr>
              <a:cxnSpLocks/>
            </p:cNvCxnSpPr>
            <p:nvPr/>
          </p:nvCxnSpPr>
          <p:spPr>
            <a:xfrm>
              <a:off x="2340703" y="2645664"/>
              <a:ext cx="0" cy="4005138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E0BACC8-7E43-886A-7EB8-A74831894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0809" y="2645664"/>
              <a:ext cx="1010279" cy="6858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7CF11764-CD4B-0545-9017-F63E3A09D0B7}"/>
              </a:ext>
            </a:extLst>
          </p:cNvPr>
          <p:cNvGrpSpPr/>
          <p:nvPr/>
        </p:nvGrpSpPr>
        <p:grpSpPr>
          <a:xfrm>
            <a:off x="2256614" y="4668448"/>
            <a:ext cx="7844591" cy="2020409"/>
            <a:chOff x="2256614" y="4703479"/>
            <a:chExt cx="7858683" cy="2020409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629294E-8D01-0CE2-F670-549BED304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297" y="5715265"/>
              <a:ext cx="0" cy="1008623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B32E1D8-BD1C-4550-55A7-9B7738733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6614" y="6723888"/>
              <a:ext cx="7858683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445B743-C2CD-DDE8-7077-4C58FC1500B8}"/>
                </a:ext>
              </a:extLst>
            </p:cNvPr>
            <p:cNvCxnSpPr>
              <a:cxnSpLocks/>
            </p:cNvCxnSpPr>
            <p:nvPr/>
          </p:nvCxnSpPr>
          <p:spPr>
            <a:xfrm>
              <a:off x="2256614" y="4706112"/>
              <a:ext cx="0" cy="2017776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6DE3EF2-38AF-EE99-AB19-C721A28CBAF5}"/>
                </a:ext>
              </a:extLst>
            </p:cNvPr>
            <p:cNvCxnSpPr>
              <a:cxnSpLocks/>
            </p:cNvCxnSpPr>
            <p:nvPr/>
          </p:nvCxnSpPr>
          <p:spPr>
            <a:xfrm>
              <a:off x="2256614" y="4703479"/>
              <a:ext cx="1114474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CDB8DCCD-3F4D-2342-6DE5-5D413AD0ECC6}"/>
              </a:ext>
            </a:extLst>
          </p:cNvPr>
          <p:cNvGrpSpPr/>
          <p:nvPr/>
        </p:nvGrpSpPr>
        <p:grpSpPr>
          <a:xfrm>
            <a:off x="2115312" y="3261360"/>
            <a:ext cx="8457184" cy="3523488"/>
            <a:chOff x="2115312" y="3261360"/>
            <a:chExt cx="8457184" cy="35234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32BBA74-F807-08C1-1FA8-2B4CFC20DBC4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017" y="5729766"/>
              <a:ext cx="30479" cy="1055082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AFF931-A006-AB0E-799B-C85B29C4B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5312" y="6784848"/>
              <a:ext cx="8457184" cy="0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1F9944B9-9081-3812-DFE8-3E07C7C9B5F9}"/>
                </a:ext>
              </a:extLst>
            </p:cNvPr>
            <p:cNvCxnSpPr>
              <a:cxnSpLocks/>
            </p:cNvCxnSpPr>
            <p:nvPr/>
          </p:nvCxnSpPr>
          <p:spPr>
            <a:xfrm>
              <a:off x="2115312" y="3261360"/>
              <a:ext cx="0" cy="3523488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07876741-CFB8-21E6-20A0-F8C05261F28A}"/>
                </a:ext>
              </a:extLst>
            </p:cNvPr>
            <p:cNvCxnSpPr>
              <a:cxnSpLocks/>
            </p:cNvCxnSpPr>
            <p:nvPr/>
          </p:nvCxnSpPr>
          <p:spPr>
            <a:xfrm>
              <a:off x="2115312" y="3261360"/>
              <a:ext cx="1293060" cy="0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BB0D9642-D94F-0A08-321E-BCECE8BE7C64}"/>
              </a:ext>
            </a:extLst>
          </p:cNvPr>
          <p:cNvGrpSpPr/>
          <p:nvPr/>
        </p:nvGrpSpPr>
        <p:grpSpPr>
          <a:xfrm>
            <a:off x="2018674" y="4125401"/>
            <a:ext cx="9009945" cy="2712721"/>
            <a:chOff x="2018674" y="4125401"/>
            <a:chExt cx="9009945" cy="2712721"/>
          </a:xfrm>
        </p:grpSpPr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469B50AD-6CE3-902B-593F-7A4219D8C69F}"/>
                </a:ext>
              </a:extLst>
            </p:cNvPr>
            <p:cNvCxnSpPr>
              <a:cxnSpLocks/>
            </p:cNvCxnSpPr>
            <p:nvPr/>
          </p:nvCxnSpPr>
          <p:spPr>
            <a:xfrm>
              <a:off x="10991580" y="5705773"/>
              <a:ext cx="0" cy="1132349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55C81DED-2DEC-97E1-1BBD-82AC52BCB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188" y="6837619"/>
              <a:ext cx="9008431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68ECE054-8948-3C1D-95BE-00AE3E77DA1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674" y="4125401"/>
              <a:ext cx="0" cy="271171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FAE71B9-0049-376F-539D-DD1CEB92B0A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674" y="4125401"/>
              <a:ext cx="1401051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95B27B01-56CC-3078-6732-939FF5CA8A64}"/>
              </a:ext>
            </a:extLst>
          </p:cNvPr>
          <p:cNvGrpSpPr/>
          <p:nvPr/>
        </p:nvGrpSpPr>
        <p:grpSpPr>
          <a:xfrm>
            <a:off x="5925314" y="1922958"/>
            <a:ext cx="1067031" cy="725892"/>
            <a:chOff x="6150865" y="1922958"/>
            <a:chExt cx="841480" cy="725892"/>
          </a:xfrm>
        </p:grpSpPr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989B7EA0-5EB3-97B2-CA41-64D4187F8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6832" y="1922958"/>
              <a:ext cx="335513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D8316241-5B3B-EB71-B1D1-9EA3CF46367E}"/>
                </a:ext>
              </a:extLst>
            </p:cNvPr>
            <p:cNvCxnSpPr>
              <a:cxnSpLocks/>
            </p:cNvCxnSpPr>
            <p:nvPr/>
          </p:nvCxnSpPr>
          <p:spPr>
            <a:xfrm>
              <a:off x="6656832" y="1922958"/>
              <a:ext cx="0" cy="72270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E6B8838D-29A0-AF15-805D-50BB516CB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0865" y="2642285"/>
              <a:ext cx="505967" cy="656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622FFEC2-D951-F5AA-636F-D154BA93B48E}"/>
              </a:ext>
            </a:extLst>
          </p:cNvPr>
          <p:cNvGrpSpPr/>
          <p:nvPr/>
        </p:nvGrpSpPr>
        <p:grpSpPr>
          <a:xfrm>
            <a:off x="5925314" y="2346423"/>
            <a:ext cx="1134087" cy="2615368"/>
            <a:chOff x="6137555" y="2346423"/>
            <a:chExt cx="921846" cy="2615368"/>
          </a:xfrm>
        </p:grpSpPr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522429CB-2849-0E33-B682-E0D2F38E4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3888" y="2346423"/>
              <a:ext cx="335513" cy="0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CD7BDD1F-F3D4-2891-5BA5-F23AB3825901}"/>
                </a:ext>
              </a:extLst>
            </p:cNvPr>
            <p:cNvCxnSpPr>
              <a:cxnSpLocks/>
            </p:cNvCxnSpPr>
            <p:nvPr/>
          </p:nvCxnSpPr>
          <p:spPr>
            <a:xfrm>
              <a:off x="6723888" y="2346423"/>
              <a:ext cx="0" cy="2615368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50E2F08A-6A2F-939E-AF2D-9B17C72CA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7555" y="4961791"/>
              <a:ext cx="586333" cy="0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104493B0-9C87-6714-A9AF-C632F7A6F22F}"/>
              </a:ext>
            </a:extLst>
          </p:cNvPr>
          <p:cNvGrpSpPr/>
          <p:nvPr/>
        </p:nvGrpSpPr>
        <p:grpSpPr>
          <a:xfrm>
            <a:off x="5902961" y="2727630"/>
            <a:ext cx="1089384" cy="1671827"/>
            <a:chOff x="5902961" y="2727630"/>
            <a:chExt cx="1089384" cy="1671827"/>
          </a:xfrm>
        </p:grpSpPr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45FFFC3F-6465-3314-7C93-A9750021A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312" y="2727630"/>
              <a:ext cx="305033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DABE2AB8-BDB7-7E70-2CC1-D2D9FC91C9B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312" y="2727630"/>
              <a:ext cx="0" cy="167182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E2A23397-D7A9-198D-2C0C-18A2A949E8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961" y="4399457"/>
              <a:ext cx="784351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78A0325F-9D9F-D714-28D5-5913F373D41F}"/>
              </a:ext>
            </a:extLst>
          </p:cNvPr>
          <p:cNvCxnSpPr>
            <a:cxnSpLocks/>
          </p:cNvCxnSpPr>
          <p:nvPr/>
        </p:nvCxnSpPr>
        <p:spPr>
          <a:xfrm flipH="1">
            <a:off x="5852160" y="3203880"/>
            <a:ext cx="1207241" cy="270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B1F3E750-9F16-3A11-4B9E-C6A2F2F7FFDC}"/>
              </a:ext>
            </a:extLst>
          </p:cNvPr>
          <p:cNvGrpSpPr/>
          <p:nvPr/>
        </p:nvGrpSpPr>
        <p:grpSpPr>
          <a:xfrm>
            <a:off x="5852160" y="2278380"/>
            <a:ext cx="1207241" cy="1298880"/>
            <a:chOff x="5852160" y="2278380"/>
            <a:chExt cx="1207241" cy="1298880"/>
          </a:xfrm>
        </p:grpSpPr>
        <p:cxnSp>
          <p:nvCxnSpPr>
            <p:cNvPr id="2055" name="Straight Connector 2054">
              <a:extLst>
                <a:ext uri="{FF2B5EF4-FFF2-40B4-BE49-F238E27FC236}">
                  <a16:creationId xmlns:a16="http://schemas.microsoft.com/office/drawing/2014/main" id="{FFFF19A6-7BF1-844F-B889-544F046EA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4368" y="3577260"/>
              <a:ext cx="30503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99E6D1ED-594D-1C48-56BE-B70728C06C95}"/>
                </a:ext>
              </a:extLst>
            </p:cNvPr>
            <p:cNvCxnSpPr>
              <a:cxnSpLocks/>
            </p:cNvCxnSpPr>
            <p:nvPr/>
          </p:nvCxnSpPr>
          <p:spPr>
            <a:xfrm>
              <a:off x="6754368" y="2278380"/>
              <a:ext cx="0" cy="12988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72B6AD0B-74CE-699A-C630-D968617F6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2160" y="2281097"/>
              <a:ext cx="902208" cy="5041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631414BC-4E98-825E-CE49-E702188AD93B}"/>
              </a:ext>
            </a:extLst>
          </p:cNvPr>
          <p:cNvGrpSpPr/>
          <p:nvPr/>
        </p:nvGrpSpPr>
        <p:grpSpPr>
          <a:xfrm>
            <a:off x="5902961" y="2950973"/>
            <a:ext cx="1156440" cy="1048755"/>
            <a:chOff x="5902961" y="2950973"/>
            <a:chExt cx="1156440" cy="1048755"/>
          </a:xfrm>
        </p:grpSpPr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0235F6F8-032C-1229-E8C3-95526CC713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7680" y="3993708"/>
              <a:ext cx="221721" cy="6020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09C8A375-0B8E-6E60-FEC8-633926FE5046}"/>
                </a:ext>
              </a:extLst>
            </p:cNvPr>
            <p:cNvCxnSpPr>
              <a:cxnSpLocks/>
            </p:cNvCxnSpPr>
            <p:nvPr/>
          </p:nvCxnSpPr>
          <p:spPr>
            <a:xfrm>
              <a:off x="6845808" y="2956993"/>
              <a:ext cx="0" cy="1036715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06B4CA76-888B-EE1A-3DF7-170F005C7C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961" y="2950973"/>
              <a:ext cx="942847" cy="0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9DE01F99-2410-1A92-7831-1C6869349010}"/>
              </a:ext>
            </a:extLst>
          </p:cNvPr>
          <p:cNvCxnSpPr>
            <a:cxnSpLocks/>
          </p:cNvCxnSpPr>
          <p:nvPr/>
        </p:nvCxnSpPr>
        <p:spPr>
          <a:xfrm flipH="1">
            <a:off x="5852160" y="4452227"/>
            <a:ext cx="1207241" cy="216221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C59F5836-03E5-9967-3AB9-7B05B4E57C14}"/>
              </a:ext>
            </a:extLst>
          </p:cNvPr>
          <p:cNvCxnSpPr>
            <a:cxnSpLocks/>
          </p:cNvCxnSpPr>
          <p:nvPr/>
        </p:nvCxnSpPr>
        <p:spPr>
          <a:xfrm flipH="1" flipV="1">
            <a:off x="5852160" y="4086545"/>
            <a:ext cx="1201317" cy="743289"/>
          </a:xfrm>
          <a:prstGeom prst="line">
            <a:avLst/>
          </a:prstGeom>
          <a:ln w="9525">
            <a:solidFill>
              <a:srgbClr val="077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7C57D4-135A-420C-187D-204EFAFF1BC3}"/>
              </a:ext>
            </a:extLst>
          </p:cNvPr>
          <p:cNvSpPr txBox="1"/>
          <p:nvPr/>
        </p:nvSpPr>
        <p:spPr>
          <a:xfrm>
            <a:off x="4020074" y="4972397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RSet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resistor: used to adjust the brightness of the LED matrix.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48905-970F-D56B-8594-E68FDCA485D5}"/>
              </a:ext>
            </a:extLst>
          </p:cNvPr>
          <p:cNvSpPr txBox="1"/>
          <p:nvPr/>
        </p:nvSpPr>
        <p:spPr>
          <a:xfrm>
            <a:off x="4020074" y="5479482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Control the maximum current supplied to the LED.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52C43-2C63-9205-8084-49764CF1D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51" y="1037182"/>
            <a:ext cx="4608906" cy="33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7C57D4-135A-420C-187D-204EFAFF1BC3}"/>
              </a:ext>
            </a:extLst>
          </p:cNvPr>
          <p:cNvSpPr txBox="1"/>
          <p:nvPr/>
        </p:nvSpPr>
        <p:spPr>
          <a:xfrm>
            <a:off x="3889180" y="2905522"/>
            <a:ext cx="680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Used to transmit and receive data from Arduino or any other data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48905-970F-D56B-8594-E68FDCA485D5}"/>
              </a:ext>
            </a:extLst>
          </p:cNvPr>
          <p:cNvSpPr txBox="1"/>
          <p:nvPr/>
        </p:nvSpPr>
        <p:spPr>
          <a:xfrm>
            <a:off x="3889180" y="3993708"/>
            <a:ext cx="680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This communication includes: CLK (Clock), DIN (Data In), CS (Chip Select), and DOUT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20C7D-1708-E0AB-2E2A-1D134DABECC4}"/>
              </a:ext>
            </a:extLst>
          </p:cNvPr>
          <p:cNvSpPr txBox="1"/>
          <p:nvPr/>
        </p:nvSpPr>
        <p:spPr>
          <a:xfrm>
            <a:off x="3688497" y="1883013"/>
            <a:ext cx="680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5969"/>
                </a:solidFill>
                <a:latin typeface="Tw Cen MT" panose="020B0602020104020603" pitchFamily="34" charset="0"/>
              </a:rPr>
              <a:t>SPI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92431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7C265CA-4FA1-4FFA-A329-59048140871A}"/>
              </a:ext>
            </a:extLst>
          </p:cNvPr>
          <p:cNvGrpSpPr/>
          <p:nvPr/>
        </p:nvGrpSpPr>
        <p:grpSpPr>
          <a:xfrm>
            <a:off x="3540078" y="3747743"/>
            <a:ext cx="803620" cy="80362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160" name="AutoShape 81">
              <a:extLst>
                <a:ext uri="{FF2B5EF4-FFF2-40B4-BE49-F238E27FC236}">
                  <a16:creationId xmlns:a16="http://schemas.microsoft.com/office/drawing/2014/main" id="{D393A67B-A67A-43E3-9E1F-DA00B175F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1" name="AutoShape 82">
              <a:extLst>
                <a:ext uri="{FF2B5EF4-FFF2-40B4-BE49-F238E27FC236}">
                  <a16:creationId xmlns:a16="http://schemas.microsoft.com/office/drawing/2014/main" id="{39A60FA6-3875-47DC-BF20-ED7A80D5B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84F4D81-4B92-407E-94E7-D52334722E8D}"/>
              </a:ext>
            </a:extLst>
          </p:cNvPr>
          <p:cNvGrpSpPr/>
          <p:nvPr/>
        </p:nvGrpSpPr>
        <p:grpSpPr>
          <a:xfrm>
            <a:off x="5189281" y="3030636"/>
            <a:ext cx="1129330" cy="1127402"/>
            <a:chOff x="6357938" y="1647825"/>
            <a:chExt cx="465138" cy="464344"/>
          </a:xfrm>
          <a:solidFill>
            <a:schemeClr val="bg1"/>
          </a:solidFill>
        </p:grpSpPr>
        <p:sp>
          <p:nvSpPr>
            <p:cNvPr id="163" name="AutoShape 84">
              <a:extLst>
                <a:ext uri="{FF2B5EF4-FFF2-40B4-BE49-F238E27FC236}">
                  <a16:creationId xmlns:a16="http://schemas.microsoft.com/office/drawing/2014/main" id="{705BA4A5-0DD2-42C0-968F-B236A128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4" name="AutoShape 85">
              <a:extLst>
                <a:ext uri="{FF2B5EF4-FFF2-40B4-BE49-F238E27FC236}">
                  <a16:creationId xmlns:a16="http://schemas.microsoft.com/office/drawing/2014/main" id="{78B86C2A-D5D7-4AAB-8A13-0EED7A0D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5" name="AutoShape 86">
              <a:extLst>
                <a:ext uri="{FF2B5EF4-FFF2-40B4-BE49-F238E27FC236}">
                  <a16:creationId xmlns:a16="http://schemas.microsoft.com/office/drawing/2014/main" id="{70FB672E-8BBB-43FC-95D3-58BEDA6A1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6" name="AutoShape 87">
              <a:extLst>
                <a:ext uri="{FF2B5EF4-FFF2-40B4-BE49-F238E27FC236}">
                  <a16:creationId xmlns:a16="http://schemas.microsoft.com/office/drawing/2014/main" id="{E262E638-28DB-4348-BCDF-75479343A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7" name="AutoShape 88">
              <a:extLst>
                <a:ext uri="{FF2B5EF4-FFF2-40B4-BE49-F238E27FC236}">
                  <a16:creationId xmlns:a16="http://schemas.microsoft.com/office/drawing/2014/main" id="{32257038-9294-4CFD-8446-CA9D30813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8" name="AutoShape 89">
              <a:extLst>
                <a:ext uri="{FF2B5EF4-FFF2-40B4-BE49-F238E27FC236}">
                  <a16:creationId xmlns:a16="http://schemas.microsoft.com/office/drawing/2014/main" id="{FD5C9514-BA5B-40BA-9193-CC3FAA813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9" name="AutoShape 90">
              <a:extLst>
                <a:ext uri="{FF2B5EF4-FFF2-40B4-BE49-F238E27FC236}">
                  <a16:creationId xmlns:a16="http://schemas.microsoft.com/office/drawing/2014/main" id="{805588AD-CA63-453C-B004-57BB1671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0" name="AutoShape 91">
              <a:extLst>
                <a:ext uri="{FF2B5EF4-FFF2-40B4-BE49-F238E27FC236}">
                  <a16:creationId xmlns:a16="http://schemas.microsoft.com/office/drawing/2014/main" id="{A0DE4F78-D505-4BE1-AE5F-EA430F12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1" name="AutoShape 92">
              <a:extLst>
                <a:ext uri="{FF2B5EF4-FFF2-40B4-BE49-F238E27FC236}">
                  <a16:creationId xmlns:a16="http://schemas.microsoft.com/office/drawing/2014/main" id="{732EB659-F273-491B-8C6B-16D3CF23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2" name="AutoShape 93">
              <a:extLst>
                <a:ext uri="{FF2B5EF4-FFF2-40B4-BE49-F238E27FC236}">
                  <a16:creationId xmlns:a16="http://schemas.microsoft.com/office/drawing/2014/main" id="{05F19897-BA40-48DF-B6AF-B9C45664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3" name="AutoShape 94">
              <a:extLst>
                <a:ext uri="{FF2B5EF4-FFF2-40B4-BE49-F238E27FC236}">
                  <a16:creationId xmlns:a16="http://schemas.microsoft.com/office/drawing/2014/main" id="{A2C651C8-F8B6-4D15-9A70-EF7912B8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4" name="AutoShape 95">
              <a:extLst>
                <a:ext uri="{FF2B5EF4-FFF2-40B4-BE49-F238E27FC236}">
                  <a16:creationId xmlns:a16="http://schemas.microsoft.com/office/drawing/2014/main" id="{4A7B0C17-0569-45CE-B4BD-4E0C6306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5" name="AutoShape 96">
              <a:extLst>
                <a:ext uri="{FF2B5EF4-FFF2-40B4-BE49-F238E27FC236}">
                  <a16:creationId xmlns:a16="http://schemas.microsoft.com/office/drawing/2014/main" id="{5C7153AC-93CB-4887-92B5-6437A0F7D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2DFAA5-4F10-9865-93E0-8B5EC18FA34C}"/>
              </a:ext>
            </a:extLst>
          </p:cNvPr>
          <p:cNvSpPr txBox="1"/>
          <p:nvPr/>
        </p:nvSpPr>
        <p:spPr>
          <a:xfrm>
            <a:off x="1816514" y="134442"/>
            <a:ext cx="946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355960-5961-FFCD-D8D2-1BDDD7AA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761854"/>
            <a:ext cx="72009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2804D-DD93-B89C-02DB-B945DA7AC1B7}"/>
              </a:ext>
            </a:extLst>
          </p:cNvPr>
          <p:cNvSpPr txBox="1"/>
          <p:nvPr/>
        </p:nvSpPr>
        <p:spPr>
          <a:xfrm>
            <a:off x="2190045" y="4897503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VCC: Connected to 5V (Anode)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F9C4B-C779-F855-58D9-4FE190E5DD4E}"/>
              </a:ext>
            </a:extLst>
          </p:cNvPr>
          <p:cNvSpPr txBox="1"/>
          <p:nvPr/>
        </p:nvSpPr>
        <p:spPr>
          <a:xfrm>
            <a:off x="2198886" y="4337791"/>
            <a:ext cx="680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Input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BBD7C-AE17-77BD-4587-B4147E32ADE8}"/>
              </a:ext>
            </a:extLst>
          </p:cNvPr>
          <p:cNvSpPr txBox="1"/>
          <p:nvPr/>
        </p:nvSpPr>
        <p:spPr>
          <a:xfrm>
            <a:off x="2190045" y="5297613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GND: Ground connection (Cathode)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07D5-9146-4EA0-9DB2-BCFF2BC3C071}"/>
              </a:ext>
            </a:extLst>
          </p:cNvPr>
          <p:cNvSpPr txBox="1"/>
          <p:nvPr/>
        </p:nvSpPr>
        <p:spPr>
          <a:xfrm>
            <a:off x="2190045" y="5696036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DIN: Data In pin. Connect it to any digital pin of the microcontroller.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538AA-0630-8CA5-AAFB-0C8EF574901F}"/>
              </a:ext>
            </a:extLst>
          </p:cNvPr>
          <p:cNvSpPr txBox="1"/>
          <p:nvPr/>
        </p:nvSpPr>
        <p:spPr>
          <a:xfrm>
            <a:off x="2190045" y="6092422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CS: Chip Select (sometimes labeled as LOAD).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B07-AD96-75B8-C3A0-D7719A6A81D3}"/>
              </a:ext>
            </a:extLst>
          </p:cNvPr>
          <p:cNvSpPr txBox="1"/>
          <p:nvPr/>
        </p:nvSpPr>
        <p:spPr>
          <a:xfrm>
            <a:off x="2190045" y="6471325"/>
            <a:ext cx="957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CLK: Clock pin. This pin receives clock signals to synchronize the data transfer into IC.</a:t>
            </a:r>
          </a:p>
        </p:txBody>
      </p:sp>
    </p:spTree>
    <p:extLst>
      <p:ext uri="{BB962C8B-B14F-4D97-AF65-F5344CB8AC3E}">
        <p14:creationId xmlns:p14="http://schemas.microsoft.com/office/powerpoint/2010/main" val="403605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7C265CA-4FA1-4FFA-A329-59048140871A}"/>
              </a:ext>
            </a:extLst>
          </p:cNvPr>
          <p:cNvGrpSpPr/>
          <p:nvPr/>
        </p:nvGrpSpPr>
        <p:grpSpPr>
          <a:xfrm>
            <a:off x="3540078" y="3747743"/>
            <a:ext cx="803620" cy="80362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160" name="AutoShape 81">
              <a:extLst>
                <a:ext uri="{FF2B5EF4-FFF2-40B4-BE49-F238E27FC236}">
                  <a16:creationId xmlns:a16="http://schemas.microsoft.com/office/drawing/2014/main" id="{D393A67B-A67A-43E3-9E1F-DA00B175F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1" name="AutoShape 82">
              <a:extLst>
                <a:ext uri="{FF2B5EF4-FFF2-40B4-BE49-F238E27FC236}">
                  <a16:creationId xmlns:a16="http://schemas.microsoft.com/office/drawing/2014/main" id="{39A60FA6-3875-47DC-BF20-ED7A80D5B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84F4D81-4B92-407E-94E7-D52334722E8D}"/>
              </a:ext>
            </a:extLst>
          </p:cNvPr>
          <p:cNvGrpSpPr/>
          <p:nvPr/>
        </p:nvGrpSpPr>
        <p:grpSpPr>
          <a:xfrm>
            <a:off x="5189281" y="3030636"/>
            <a:ext cx="1129330" cy="1127402"/>
            <a:chOff x="6357938" y="1647825"/>
            <a:chExt cx="465138" cy="464344"/>
          </a:xfrm>
          <a:solidFill>
            <a:schemeClr val="bg1"/>
          </a:solidFill>
        </p:grpSpPr>
        <p:sp>
          <p:nvSpPr>
            <p:cNvPr id="163" name="AutoShape 84">
              <a:extLst>
                <a:ext uri="{FF2B5EF4-FFF2-40B4-BE49-F238E27FC236}">
                  <a16:creationId xmlns:a16="http://schemas.microsoft.com/office/drawing/2014/main" id="{705BA4A5-0DD2-42C0-968F-B236A128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4" name="AutoShape 85">
              <a:extLst>
                <a:ext uri="{FF2B5EF4-FFF2-40B4-BE49-F238E27FC236}">
                  <a16:creationId xmlns:a16="http://schemas.microsoft.com/office/drawing/2014/main" id="{78B86C2A-D5D7-4AAB-8A13-0EED7A0D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5" name="AutoShape 86">
              <a:extLst>
                <a:ext uri="{FF2B5EF4-FFF2-40B4-BE49-F238E27FC236}">
                  <a16:creationId xmlns:a16="http://schemas.microsoft.com/office/drawing/2014/main" id="{70FB672E-8BBB-43FC-95D3-58BEDA6A1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6" name="AutoShape 87">
              <a:extLst>
                <a:ext uri="{FF2B5EF4-FFF2-40B4-BE49-F238E27FC236}">
                  <a16:creationId xmlns:a16="http://schemas.microsoft.com/office/drawing/2014/main" id="{E262E638-28DB-4348-BCDF-75479343A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7" name="AutoShape 88">
              <a:extLst>
                <a:ext uri="{FF2B5EF4-FFF2-40B4-BE49-F238E27FC236}">
                  <a16:creationId xmlns:a16="http://schemas.microsoft.com/office/drawing/2014/main" id="{32257038-9294-4CFD-8446-CA9D30813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8" name="AutoShape 89">
              <a:extLst>
                <a:ext uri="{FF2B5EF4-FFF2-40B4-BE49-F238E27FC236}">
                  <a16:creationId xmlns:a16="http://schemas.microsoft.com/office/drawing/2014/main" id="{FD5C9514-BA5B-40BA-9193-CC3FAA813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9" name="AutoShape 90">
              <a:extLst>
                <a:ext uri="{FF2B5EF4-FFF2-40B4-BE49-F238E27FC236}">
                  <a16:creationId xmlns:a16="http://schemas.microsoft.com/office/drawing/2014/main" id="{805588AD-CA63-453C-B004-57BB1671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0" name="AutoShape 91">
              <a:extLst>
                <a:ext uri="{FF2B5EF4-FFF2-40B4-BE49-F238E27FC236}">
                  <a16:creationId xmlns:a16="http://schemas.microsoft.com/office/drawing/2014/main" id="{A0DE4F78-D505-4BE1-AE5F-EA430F12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1" name="AutoShape 92">
              <a:extLst>
                <a:ext uri="{FF2B5EF4-FFF2-40B4-BE49-F238E27FC236}">
                  <a16:creationId xmlns:a16="http://schemas.microsoft.com/office/drawing/2014/main" id="{732EB659-F273-491B-8C6B-16D3CF23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2" name="AutoShape 93">
              <a:extLst>
                <a:ext uri="{FF2B5EF4-FFF2-40B4-BE49-F238E27FC236}">
                  <a16:creationId xmlns:a16="http://schemas.microsoft.com/office/drawing/2014/main" id="{05F19897-BA40-48DF-B6AF-B9C45664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3" name="AutoShape 94">
              <a:extLst>
                <a:ext uri="{FF2B5EF4-FFF2-40B4-BE49-F238E27FC236}">
                  <a16:creationId xmlns:a16="http://schemas.microsoft.com/office/drawing/2014/main" id="{A2C651C8-F8B6-4D15-9A70-EF7912B8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4" name="AutoShape 95">
              <a:extLst>
                <a:ext uri="{FF2B5EF4-FFF2-40B4-BE49-F238E27FC236}">
                  <a16:creationId xmlns:a16="http://schemas.microsoft.com/office/drawing/2014/main" id="{4A7B0C17-0569-45CE-B4BD-4E0C6306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5" name="AutoShape 96">
              <a:extLst>
                <a:ext uri="{FF2B5EF4-FFF2-40B4-BE49-F238E27FC236}">
                  <a16:creationId xmlns:a16="http://schemas.microsoft.com/office/drawing/2014/main" id="{5C7153AC-93CB-4887-92B5-6437A0F7D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2DFAA5-4F10-9865-93E0-8B5EC18FA34C}"/>
              </a:ext>
            </a:extLst>
          </p:cNvPr>
          <p:cNvSpPr txBox="1"/>
          <p:nvPr/>
        </p:nvSpPr>
        <p:spPr>
          <a:xfrm>
            <a:off x="1816514" y="134442"/>
            <a:ext cx="946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355960-5961-FFCD-D8D2-1BDDD7AA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761854"/>
            <a:ext cx="72009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2804D-DD93-B89C-02DB-B945DA7AC1B7}"/>
              </a:ext>
            </a:extLst>
          </p:cNvPr>
          <p:cNvSpPr txBox="1"/>
          <p:nvPr/>
        </p:nvSpPr>
        <p:spPr>
          <a:xfrm>
            <a:off x="2190045" y="4897503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VCC: Connect to the 5V pin of the next module.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F9C4B-C779-F855-58D9-4FE190E5DD4E}"/>
              </a:ext>
            </a:extLst>
          </p:cNvPr>
          <p:cNvSpPr txBox="1"/>
          <p:nvPr/>
        </p:nvSpPr>
        <p:spPr>
          <a:xfrm>
            <a:off x="2198886" y="4337791"/>
            <a:ext cx="680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Output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BBD7C-AE17-77BD-4587-B4147E32ADE8}"/>
              </a:ext>
            </a:extLst>
          </p:cNvPr>
          <p:cNvSpPr txBox="1"/>
          <p:nvPr/>
        </p:nvSpPr>
        <p:spPr>
          <a:xfrm>
            <a:off x="2190045" y="5297613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GND: Connect to the GND pin of the next module.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07D5-9146-4EA0-9DB2-BCFF2BC3C071}"/>
              </a:ext>
            </a:extLst>
          </p:cNvPr>
          <p:cNvSpPr txBox="1"/>
          <p:nvPr/>
        </p:nvSpPr>
        <p:spPr>
          <a:xfrm>
            <a:off x="2190045" y="5696036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DOUT: Data Out pin, connects to the DIN pin of the next module.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538AA-0630-8CA5-AAFB-0C8EF574901F}"/>
              </a:ext>
            </a:extLst>
          </p:cNvPr>
          <p:cNvSpPr txBox="1"/>
          <p:nvPr/>
        </p:nvSpPr>
        <p:spPr>
          <a:xfrm>
            <a:off x="2190045" y="6092422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CS: Connect to the CS/LOAD of the next module.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B07-AD96-75B8-C3A0-D7719A6A81D3}"/>
              </a:ext>
            </a:extLst>
          </p:cNvPr>
          <p:cNvSpPr txBox="1"/>
          <p:nvPr/>
        </p:nvSpPr>
        <p:spPr>
          <a:xfrm>
            <a:off x="2190045" y="6471325"/>
            <a:ext cx="957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CLK: Connect to the CLK pin of the next module.</a:t>
            </a:r>
          </a:p>
        </p:txBody>
      </p:sp>
    </p:spTree>
    <p:extLst>
      <p:ext uri="{BB962C8B-B14F-4D97-AF65-F5344CB8AC3E}">
        <p14:creationId xmlns:p14="http://schemas.microsoft.com/office/powerpoint/2010/main" val="312714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B99DA2-8D0F-BF60-D791-E397B6BDDF14}"/>
              </a:ext>
            </a:extLst>
          </p:cNvPr>
          <p:cNvSpPr txBox="1"/>
          <p:nvPr/>
        </p:nvSpPr>
        <p:spPr>
          <a:xfrm>
            <a:off x="1354332" y="134442"/>
            <a:ext cx="947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HOW TO USE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B0DCE8-96C7-8D03-D05A-4C4B9D9A9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12172"/>
          <a:stretch/>
        </p:blipFill>
        <p:spPr bwMode="auto">
          <a:xfrm>
            <a:off x="3255433" y="3388845"/>
            <a:ext cx="5797765" cy="33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39233-86D4-4548-2318-7F2DC5B13184}"/>
              </a:ext>
            </a:extLst>
          </p:cNvPr>
          <p:cNvSpPr txBox="1"/>
          <p:nvPr/>
        </p:nvSpPr>
        <p:spPr>
          <a:xfrm>
            <a:off x="2492506" y="1032232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VCC - 5V (VCC is the power supply pin)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F7FB3-09FB-B3FB-FED1-C575DE00F282}"/>
              </a:ext>
            </a:extLst>
          </p:cNvPr>
          <p:cNvSpPr txBox="1"/>
          <p:nvPr/>
        </p:nvSpPr>
        <p:spPr>
          <a:xfrm>
            <a:off x="2492506" y="1432342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GND - GND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193BF-76B9-0104-DF30-F273AC886290}"/>
              </a:ext>
            </a:extLst>
          </p:cNvPr>
          <p:cNvSpPr txBox="1"/>
          <p:nvPr/>
        </p:nvSpPr>
        <p:spPr>
          <a:xfrm>
            <a:off x="2492506" y="1830765"/>
            <a:ext cx="8676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DIN (Data In) - Digital 11 (This is the pin for transmitting data from the microcontroller to the MAX7219)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5B02D-0C0F-CB3E-BD7B-F31182EFAEAD}"/>
              </a:ext>
            </a:extLst>
          </p:cNvPr>
          <p:cNvSpPr txBox="1"/>
          <p:nvPr/>
        </p:nvSpPr>
        <p:spPr>
          <a:xfrm>
            <a:off x="2492506" y="2513941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CS - Digital 10 (pin for selecting the operation of the module)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892CE-4332-2605-06E0-7E93E8FB0F04}"/>
              </a:ext>
            </a:extLst>
          </p:cNvPr>
          <p:cNvSpPr txBox="1"/>
          <p:nvPr/>
        </p:nvSpPr>
        <p:spPr>
          <a:xfrm>
            <a:off x="2492506" y="2892844"/>
            <a:ext cx="957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CLK (Clock pin) - Digital 13 (pin providing clock pulses for the MAX7219)</a:t>
            </a:r>
          </a:p>
        </p:txBody>
      </p:sp>
    </p:spTree>
    <p:extLst>
      <p:ext uri="{BB962C8B-B14F-4D97-AF65-F5344CB8AC3E}">
        <p14:creationId xmlns:p14="http://schemas.microsoft.com/office/powerpoint/2010/main" val="229812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B99DA2-8D0F-BF60-D791-E397B6BDDF14}"/>
              </a:ext>
            </a:extLst>
          </p:cNvPr>
          <p:cNvSpPr txBox="1"/>
          <p:nvPr/>
        </p:nvSpPr>
        <p:spPr>
          <a:xfrm>
            <a:off x="1354332" y="134442"/>
            <a:ext cx="947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39233-86D4-4548-2318-7F2DC5B13184}"/>
              </a:ext>
            </a:extLst>
          </p:cNvPr>
          <p:cNvSpPr txBox="1"/>
          <p:nvPr/>
        </p:nvSpPr>
        <p:spPr>
          <a:xfrm>
            <a:off x="2225303" y="4902336"/>
            <a:ext cx="3976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Provide functions to configure and control LED devices through SPI communication.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1FF43-9B9A-BDA7-70B7-5156EB5EA184}"/>
              </a:ext>
            </a:extLst>
          </p:cNvPr>
          <p:cNvSpPr txBox="1"/>
          <p:nvPr/>
        </p:nvSpPr>
        <p:spPr>
          <a:xfrm>
            <a:off x="2229579" y="888051"/>
            <a:ext cx="851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1CF50"/>
                </a:solidFill>
              </a:rPr>
              <a:t>Include the two libraries: MD_MAX72xx and </a:t>
            </a:r>
            <a:r>
              <a:rPr lang="en-US" sz="2800" dirty="0" err="1">
                <a:solidFill>
                  <a:srgbClr val="91CF50"/>
                </a:solidFill>
              </a:rPr>
              <a:t>MD_Parola</a:t>
            </a:r>
            <a:r>
              <a:rPr lang="en-US" sz="2800" dirty="0">
                <a:solidFill>
                  <a:srgbClr val="91CF50"/>
                </a:solidFill>
              </a:rPr>
              <a:t>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A05DA1E-1558-5456-AE02-6B574DD0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25" y="1968238"/>
            <a:ext cx="3337201" cy="288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F71857E-19D4-4C9F-E4CA-7A586DBA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451" y="1977824"/>
            <a:ext cx="3337201" cy="292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02F3D5-5BE2-E757-FC09-53C64FE7D79C}"/>
              </a:ext>
            </a:extLst>
          </p:cNvPr>
          <p:cNvSpPr txBox="1"/>
          <p:nvPr/>
        </p:nvSpPr>
        <p:spPr>
          <a:xfrm>
            <a:off x="6805912" y="4883180"/>
            <a:ext cx="397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An extension of MD_MAX72xx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C19F9-CA2A-A4A3-7AE5-C3DE228BDDC3}"/>
              </a:ext>
            </a:extLst>
          </p:cNvPr>
          <p:cNvSpPr txBox="1"/>
          <p:nvPr/>
        </p:nvSpPr>
        <p:spPr>
          <a:xfrm>
            <a:off x="6805912" y="5391698"/>
            <a:ext cx="3976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To simplify the display of text and create motion effects on the LED matrix</a:t>
            </a:r>
          </a:p>
        </p:txBody>
      </p:sp>
    </p:spTree>
    <p:extLst>
      <p:ext uri="{BB962C8B-B14F-4D97-AF65-F5344CB8AC3E}">
        <p14:creationId xmlns:p14="http://schemas.microsoft.com/office/powerpoint/2010/main" val="113289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DC81B75-F4A6-4E85-ADB3-7C7FE3B93AC1}"/>
              </a:ext>
            </a:extLst>
          </p:cNvPr>
          <p:cNvGrpSpPr/>
          <p:nvPr/>
        </p:nvGrpSpPr>
        <p:grpSpPr>
          <a:xfrm>
            <a:off x="2301240" y="-296393"/>
            <a:ext cx="2164080" cy="12443520"/>
            <a:chOff x="2301240" y="1955800"/>
            <a:chExt cx="2164080" cy="124435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22F8AA-4C03-47DF-B949-EAC9DCCCA538}"/>
                </a:ext>
              </a:extLst>
            </p:cNvPr>
            <p:cNvSpPr txBox="1"/>
            <p:nvPr/>
          </p:nvSpPr>
          <p:spPr>
            <a:xfrm>
              <a:off x="2301240" y="19558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90462B-E7E3-4F40-BC0B-FE38C61AF940}"/>
                </a:ext>
              </a:extLst>
            </p:cNvPr>
            <p:cNvSpPr txBox="1"/>
            <p:nvPr/>
          </p:nvSpPr>
          <p:spPr>
            <a:xfrm>
              <a:off x="2301240" y="42126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F745E2-A141-44A5-996C-9790781828D5}"/>
                </a:ext>
              </a:extLst>
            </p:cNvPr>
            <p:cNvSpPr txBox="1"/>
            <p:nvPr/>
          </p:nvSpPr>
          <p:spPr>
            <a:xfrm>
              <a:off x="2301240" y="64694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E4250D6-D706-4C80-88EE-AA7FA012BFC3}"/>
                </a:ext>
              </a:extLst>
            </p:cNvPr>
            <p:cNvSpPr txBox="1"/>
            <p:nvPr/>
          </p:nvSpPr>
          <p:spPr>
            <a:xfrm>
              <a:off x="2301240" y="87262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A32C39-CA94-4C22-99DC-D7FBC3B8B607}"/>
                </a:ext>
              </a:extLst>
            </p:cNvPr>
            <p:cNvSpPr txBox="1"/>
            <p:nvPr/>
          </p:nvSpPr>
          <p:spPr>
            <a:xfrm>
              <a:off x="2301240" y="109830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5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179C6B0-7A2E-419C-8635-2A8C351DBCDC}"/>
              </a:ext>
            </a:extLst>
          </p:cNvPr>
          <p:cNvSpPr/>
          <p:nvPr/>
        </p:nvSpPr>
        <p:spPr>
          <a:xfrm>
            <a:off x="8554720" y="0"/>
            <a:ext cx="363728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BD8FA0-4D68-4161-A4C0-111CC688F089}"/>
              </a:ext>
            </a:extLst>
          </p:cNvPr>
          <p:cNvSpPr txBox="1"/>
          <p:nvPr/>
        </p:nvSpPr>
        <p:spPr>
          <a:xfrm>
            <a:off x="401320" y="1955800"/>
            <a:ext cx="2164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0" dirty="0">
                <a:solidFill>
                  <a:srgbClr val="F2F2F2"/>
                </a:solidFill>
                <a:latin typeface="Bungee" pitchFamily="2" charset="0"/>
              </a:rPr>
              <a:t>0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D070EE6-B7F9-43B6-9754-8A8B4BB60B7B}"/>
              </a:ext>
            </a:extLst>
          </p:cNvPr>
          <p:cNvGrpSpPr/>
          <p:nvPr/>
        </p:nvGrpSpPr>
        <p:grpSpPr>
          <a:xfrm>
            <a:off x="11372476" y="2992120"/>
            <a:ext cx="111760" cy="873760"/>
            <a:chOff x="11155680" y="2169160"/>
            <a:chExt cx="111760" cy="87376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CA2725-6DD6-4B5D-82B9-AFE23E13D16E}"/>
                </a:ext>
              </a:extLst>
            </p:cNvPr>
            <p:cNvSpPr/>
            <p:nvPr/>
          </p:nvSpPr>
          <p:spPr>
            <a:xfrm>
              <a:off x="11155680" y="2169160"/>
              <a:ext cx="111760" cy="11176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3943F-99C1-4541-8D39-407B5569F308}"/>
                </a:ext>
              </a:extLst>
            </p:cNvPr>
            <p:cNvSpPr/>
            <p:nvPr/>
          </p:nvSpPr>
          <p:spPr>
            <a:xfrm>
              <a:off x="11155680" y="2550160"/>
              <a:ext cx="111760" cy="1117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749C6C0-A5B0-4221-8336-848D89EC8903}"/>
                </a:ext>
              </a:extLst>
            </p:cNvPr>
            <p:cNvSpPr/>
            <p:nvPr/>
          </p:nvSpPr>
          <p:spPr>
            <a:xfrm>
              <a:off x="11155680" y="2931160"/>
              <a:ext cx="111760" cy="11176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8C905ECC-EF23-43A0-BD2E-4A1DCCF4D76E}"/>
              </a:ext>
            </a:extLst>
          </p:cNvPr>
          <p:cNvSpPr/>
          <p:nvPr/>
        </p:nvSpPr>
        <p:spPr>
          <a:xfrm>
            <a:off x="2382520" y="4658360"/>
            <a:ext cx="2015183" cy="2199640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3C34AE-3447-4820-BCAD-4794A2F98B44}"/>
              </a:ext>
            </a:extLst>
          </p:cNvPr>
          <p:cNvSpPr/>
          <p:nvPr/>
        </p:nvSpPr>
        <p:spPr>
          <a:xfrm rot="10800000">
            <a:off x="2382520" y="0"/>
            <a:ext cx="2015183" cy="2199640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1869DF-981D-1023-234B-53934EA50556}"/>
              </a:ext>
            </a:extLst>
          </p:cNvPr>
          <p:cNvGrpSpPr/>
          <p:nvPr/>
        </p:nvGrpSpPr>
        <p:grpSpPr>
          <a:xfrm>
            <a:off x="6332490" y="-4470017"/>
            <a:ext cx="4446252" cy="15909794"/>
            <a:chOff x="6332490" y="7628920"/>
            <a:chExt cx="4446252" cy="159097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B2574B-8BF7-1950-E05E-06AD6D96B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2492" y="19032741"/>
              <a:ext cx="4446250" cy="45059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88D8A6-F40C-DEFD-F377-A5B35408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2490" y="13330830"/>
              <a:ext cx="4443982" cy="45135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905DEB-7C95-3A53-A849-2A0DEC277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2491" y="7628920"/>
              <a:ext cx="4443982" cy="444398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C51D993-8A4E-E9B6-0C3E-8159D22F97C4}"/>
              </a:ext>
            </a:extLst>
          </p:cNvPr>
          <p:cNvSpPr txBox="1"/>
          <p:nvPr/>
        </p:nvSpPr>
        <p:spPr>
          <a:xfrm>
            <a:off x="895709" y="2629069"/>
            <a:ext cx="4214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626"/>
                </a:solidFill>
                <a:latin typeface="Bungee" pitchFamily="2" charset="0"/>
              </a:rPr>
              <a:t>WELCOME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241CE-2935-B67B-B961-2FBABA636805}"/>
              </a:ext>
            </a:extLst>
          </p:cNvPr>
          <p:cNvSpPr txBox="1"/>
          <p:nvPr/>
        </p:nvSpPr>
        <p:spPr>
          <a:xfrm>
            <a:off x="895709" y="3581544"/>
            <a:ext cx="4752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D85028"/>
                </a:solidFill>
                <a:latin typeface="Bungee" pitchFamily="2" charset="0"/>
              </a:rPr>
              <a:t>NodeMCU ESP8266.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5D2AD-89DE-714B-4F1D-BE3E79CF4B6D}"/>
              </a:ext>
            </a:extLst>
          </p:cNvPr>
          <p:cNvSpPr txBox="1"/>
          <p:nvPr/>
        </p:nvSpPr>
        <p:spPr>
          <a:xfrm>
            <a:off x="895708" y="3581544"/>
            <a:ext cx="5101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D85028"/>
                </a:solidFill>
                <a:latin typeface="Bungee" pitchFamily="2" charset="0"/>
              </a:rPr>
              <a:t>BLUETOOH MODULE</a:t>
            </a:r>
          </a:p>
        </p:txBody>
      </p:sp>
    </p:spTree>
    <p:extLst>
      <p:ext uri="{BB962C8B-B14F-4D97-AF65-F5344CB8AC3E}">
        <p14:creationId xmlns:p14="http://schemas.microsoft.com/office/powerpoint/2010/main" val="317317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B99DA2-8D0F-BF60-D791-E397B6BDDF14}"/>
              </a:ext>
            </a:extLst>
          </p:cNvPr>
          <p:cNvSpPr txBox="1"/>
          <p:nvPr/>
        </p:nvSpPr>
        <p:spPr>
          <a:xfrm>
            <a:off x="1354332" y="134442"/>
            <a:ext cx="947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39233-86D4-4548-2318-7F2DC5B13184}"/>
              </a:ext>
            </a:extLst>
          </p:cNvPr>
          <p:cNvSpPr txBox="1"/>
          <p:nvPr/>
        </p:nvSpPr>
        <p:spPr>
          <a:xfrm>
            <a:off x="2226648" y="1540875"/>
            <a:ext cx="5191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Combine the power of MD_MAX72xx for hardware control.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1FF43-9B9A-BDA7-70B7-5156EB5EA184}"/>
              </a:ext>
            </a:extLst>
          </p:cNvPr>
          <p:cNvSpPr txBox="1"/>
          <p:nvPr/>
        </p:nvSpPr>
        <p:spPr>
          <a:xfrm>
            <a:off x="2226648" y="978715"/>
            <a:ext cx="553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1CF50"/>
                </a:solidFill>
              </a:rPr>
              <a:t>The reason for using both libraries: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2F3D5-5BE2-E757-FC09-53C64FE7D79C}"/>
              </a:ext>
            </a:extLst>
          </p:cNvPr>
          <p:cNvSpPr txBox="1"/>
          <p:nvPr/>
        </p:nvSpPr>
        <p:spPr>
          <a:xfrm>
            <a:off x="2226648" y="2237653"/>
            <a:ext cx="5191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Leverage the flexibility of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MD_Parola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for displaying text and effects.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11993-74EC-E211-7972-2F50008D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86" y="915215"/>
            <a:ext cx="6708131" cy="5765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F40A7-9562-B055-0050-A24283F78F70}"/>
              </a:ext>
            </a:extLst>
          </p:cNvPr>
          <p:cNvSpPr txBox="1"/>
          <p:nvPr/>
        </p:nvSpPr>
        <p:spPr>
          <a:xfrm>
            <a:off x="5525928" y="4716209"/>
            <a:ext cx="4479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Open Arduino IDE → select Sketch → Include Library → Manage Libraries, then search for "MD_MAX72xx".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73D93-FF93-F0F4-97D7-965970885342}"/>
              </a:ext>
            </a:extLst>
          </p:cNvPr>
          <p:cNvSpPr txBox="1"/>
          <p:nvPr/>
        </p:nvSpPr>
        <p:spPr>
          <a:xfrm>
            <a:off x="5525928" y="4110425"/>
            <a:ext cx="553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5969"/>
                </a:solidFill>
              </a:rPr>
              <a:t>To install:</a:t>
            </a:r>
          </a:p>
        </p:txBody>
      </p:sp>
    </p:spTree>
    <p:extLst>
      <p:ext uri="{BB962C8B-B14F-4D97-AF65-F5344CB8AC3E}">
        <p14:creationId xmlns:p14="http://schemas.microsoft.com/office/powerpoint/2010/main" val="118679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1F38185-17B8-6957-E711-BBBA1C9F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27" y="3068246"/>
            <a:ext cx="5216751" cy="3688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25CA9F-BC77-FCAF-725D-4C3F529D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35" y="171902"/>
            <a:ext cx="3908756" cy="4677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6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EB76B5-280B-B404-8C3D-DD9AC1955410}"/>
              </a:ext>
            </a:extLst>
          </p:cNvPr>
          <p:cNvSpPr txBox="1"/>
          <p:nvPr/>
        </p:nvSpPr>
        <p:spPr>
          <a:xfrm>
            <a:off x="-81023" y="453811"/>
            <a:ext cx="9965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APPLICATION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B0675A-3363-6233-BBE7-988D0319D32C}"/>
              </a:ext>
            </a:extLst>
          </p:cNvPr>
          <p:cNvSpPr txBox="1"/>
          <p:nvPr/>
        </p:nvSpPr>
        <p:spPr>
          <a:xfrm>
            <a:off x="1066355" y="1738292"/>
            <a:ext cx="29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Display Weather Information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252B84-F579-4334-3B7F-92173821C07F}"/>
              </a:ext>
            </a:extLst>
          </p:cNvPr>
          <p:cNvSpPr txBox="1"/>
          <p:nvPr/>
        </p:nvSpPr>
        <p:spPr>
          <a:xfrm>
            <a:off x="1032382" y="2683950"/>
            <a:ext cx="22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Clock and Alarm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5F9B24-F343-8F75-4EC0-ECDC866A42FC}"/>
              </a:ext>
            </a:extLst>
          </p:cNvPr>
          <p:cNvSpPr txBox="1"/>
          <p:nvPr/>
        </p:nvSpPr>
        <p:spPr>
          <a:xfrm>
            <a:off x="1032382" y="3540207"/>
            <a:ext cx="188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Display Messages and Notifications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E9025A-00F2-DBD4-5830-9DF35187404F}"/>
              </a:ext>
            </a:extLst>
          </p:cNvPr>
          <p:cNvSpPr txBox="1"/>
          <p:nvPr/>
        </p:nvSpPr>
        <p:spPr>
          <a:xfrm>
            <a:off x="1006908" y="5639483"/>
            <a:ext cx="188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Display Traffic Route Information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190CFC-B019-59D6-ADE3-274382F18DEB}"/>
              </a:ext>
            </a:extLst>
          </p:cNvPr>
          <p:cNvSpPr txBox="1"/>
          <p:nvPr/>
        </p:nvSpPr>
        <p:spPr>
          <a:xfrm>
            <a:off x="1014966" y="4603756"/>
            <a:ext cx="169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Scrolling Text and Text Effects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1B0C83B-5F5B-9BBF-B231-208A7C51DC61}"/>
              </a:ext>
            </a:extLst>
          </p:cNvPr>
          <p:cNvGrpSpPr/>
          <p:nvPr/>
        </p:nvGrpSpPr>
        <p:grpSpPr>
          <a:xfrm>
            <a:off x="370326" y="1568683"/>
            <a:ext cx="662056" cy="662056"/>
            <a:chOff x="1209064" y="1521114"/>
            <a:chExt cx="662056" cy="66205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1D3137C-D51C-8A85-1D2B-0CC3DBEC1831}"/>
                </a:ext>
              </a:extLst>
            </p:cNvPr>
            <p:cNvSpPr/>
            <p:nvPr/>
          </p:nvSpPr>
          <p:spPr>
            <a:xfrm>
              <a:off x="1209064" y="152111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oud with solid fill">
              <a:extLst>
                <a:ext uri="{FF2B5EF4-FFF2-40B4-BE49-F238E27FC236}">
                  <a16:creationId xmlns:a16="http://schemas.microsoft.com/office/drawing/2014/main" id="{301569E8-2DF3-DA31-8849-D07CD3C49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7598" y="1545097"/>
              <a:ext cx="584159" cy="584159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413FC5-E1F4-39F2-3691-7D606D95D12D}"/>
              </a:ext>
            </a:extLst>
          </p:cNvPr>
          <p:cNvGrpSpPr/>
          <p:nvPr/>
        </p:nvGrpSpPr>
        <p:grpSpPr>
          <a:xfrm>
            <a:off x="370326" y="2480528"/>
            <a:ext cx="662056" cy="662056"/>
            <a:chOff x="1209064" y="2432959"/>
            <a:chExt cx="662056" cy="66205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DCDA157-F59A-ED91-D01C-1E8E2BC15D38}"/>
                </a:ext>
              </a:extLst>
            </p:cNvPr>
            <p:cNvSpPr/>
            <p:nvPr/>
          </p:nvSpPr>
          <p:spPr>
            <a:xfrm>
              <a:off x="1209064" y="2432959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Graphic 105" descr="Stopwatch with solid fill">
              <a:extLst>
                <a:ext uri="{FF2B5EF4-FFF2-40B4-BE49-F238E27FC236}">
                  <a16:creationId xmlns:a16="http://schemas.microsoft.com/office/drawing/2014/main" id="{501C625E-F675-5DA1-4F90-539E71A16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50040" y="2473128"/>
              <a:ext cx="581717" cy="581717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D51BF30-D982-E66C-87A6-E9BD036D42A1}"/>
              </a:ext>
            </a:extLst>
          </p:cNvPr>
          <p:cNvGrpSpPr/>
          <p:nvPr/>
        </p:nvGrpSpPr>
        <p:grpSpPr>
          <a:xfrm>
            <a:off x="370326" y="3523350"/>
            <a:ext cx="662056" cy="662056"/>
            <a:chOff x="1209064" y="3475781"/>
            <a:chExt cx="662056" cy="66205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4B8B474-3D4E-4D9E-2DB4-CE6F470287F8}"/>
                </a:ext>
              </a:extLst>
            </p:cNvPr>
            <p:cNvSpPr/>
            <p:nvPr/>
          </p:nvSpPr>
          <p:spPr>
            <a:xfrm>
              <a:off x="1209064" y="3475781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Graphic 108" descr="Chat bubble outline">
              <a:extLst>
                <a:ext uri="{FF2B5EF4-FFF2-40B4-BE49-F238E27FC236}">
                  <a16:creationId xmlns:a16="http://schemas.microsoft.com/office/drawing/2014/main" id="{4E02BF78-A861-E663-253C-534A4F9DF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47598" y="3545755"/>
              <a:ext cx="572632" cy="572632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DB5A94-4678-71B3-A1BA-9B8066BB6EC2}"/>
              </a:ext>
            </a:extLst>
          </p:cNvPr>
          <p:cNvGrpSpPr/>
          <p:nvPr/>
        </p:nvGrpSpPr>
        <p:grpSpPr>
          <a:xfrm>
            <a:off x="353222" y="4585523"/>
            <a:ext cx="662056" cy="662056"/>
            <a:chOff x="1191960" y="4537954"/>
            <a:chExt cx="662056" cy="66205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0B2F345-C5A3-9441-C93F-7F8C5CE58877}"/>
                </a:ext>
              </a:extLst>
            </p:cNvPr>
            <p:cNvSpPr/>
            <p:nvPr/>
          </p:nvSpPr>
          <p:spPr>
            <a:xfrm>
              <a:off x="1191960" y="453795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2" name="Graphic 111" descr="Document with solid fill">
              <a:extLst>
                <a:ext uri="{FF2B5EF4-FFF2-40B4-BE49-F238E27FC236}">
                  <a16:creationId xmlns:a16="http://schemas.microsoft.com/office/drawing/2014/main" id="{9525FE65-A49B-19D0-B69C-2ABEC447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89345" y="4608632"/>
              <a:ext cx="489137" cy="489137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880551-A9C1-B3C9-F7DD-277F6A5A1C64}"/>
              </a:ext>
            </a:extLst>
          </p:cNvPr>
          <p:cNvGrpSpPr/>
          <p:nvPr/>
        </p:nvGrpSpPr>
        <p:grpSpPr>
          <a:xfrm>
            <a:off x="345165" y="5619997"/>
            <a:ext cx="662056" cy="662056"/>
            <a:chOff x="1183903" y="5572428"/>
            <a:chExt cx="662056" cy="66205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7CE5E16-5645-5DED-5090-9679374EED77}"/>
                </a:ext>
              </a:extLst>
            </p:cNvPr>
            <p:cNvSpPr/>
            <p:nvPr/>
          </p:nvSpPr>
          <p:spPr>
            <a:xfrm>
              <a:off x="1183903" y="5572428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Graphic 114" descr="Lights On with solid fill">
              <a:extLst>
                <a:ext uri="{FF2B5EF4-FFF2-40B4-BE49-F238E27FC236}">
                  <a16:creationId xmlns:a16="http://schemas.microsoft.com/office/drawing/2014/main" id="{F0E008EA-4C63-8359-3CBF-67B720BC4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43447" y="5618709"/>
              <a:ext cx="559082" cy="559082"/>
            </a:xfrm>
            <a:prstGeom prst="rect">
              <a:avLst/>
            </a:prstGeom>
          </p:spPr>
        </p:pic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5C50D21-E310-B937-13BD-356173B18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40" y="1436349"/>
            <a:ext cx="3610544" cy="21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3D7A191-DB3F-F87B-F6ED-A14498E74E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9674" y="2904251"/>
            <a:ext cx="1279634" cy="2661058"/>
          </a:xfrm>
          <a:prstGeom prst="rect">
            <a:avLst/>
          </a:prstGeom>
        </p:spPr>
      </p:pic>
      <p:pic>
        <p:nvPicPr>
          <p:cNvPr id="13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0A09BCF-81B5-7854-63FA-6CB2D236F9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911367" y="3943618"/>
            <a:ext cx="4522773" cy="25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 p14:presetBounceEnd="8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7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8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 p14:presetBounceEnd="82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1" dur="3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12" dur="3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40000" fill="hold" nodeType="withEffect" p14:presetBounceEnd="8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5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16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 p14:presetBounceEnd="82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9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20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40000" fill="hold" nodeType="withEffect" p14:presetBounceEnd="8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23" dur="3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24" dur="3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1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2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5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6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9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0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3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4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11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8" dur="13607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63" repeatCount="indefinite" fill="hold" display="0">
                      <p:stCondLst>
                        <p:cond delay="indefinite"/>
                      </p:stCondLst>
                    </p:cTn>
                    <p:tgtEl>
                      <p:spTgt spid="134"/>
                    </p:tgtEl>
                  </p:cMediaNode>
                </p:video>
              </p:childTnLst>
            </p:cTn>
          </p:par>
        </p:tnLst>
        <p:bldLst>
          <p:bldP spid="97" grpId="0"/>
          <p:bldP spid="98" grpId="0"/>
          <p:bldP spid="99" grpId="0"/>
          <p:bldP spid="100" grpId="0"/>
          <p:bldP spid="10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4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11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8" dur="13607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63" repeatCount="indefinite" fill="hold" display="0">
                      <p:stCondLst>
                        <p:cond delay="indefinite"/>
                      </p:stCondLst>
                    </p:cTn>
                    <p:tgtEl>
                      <p:spTgt spid="134"/>
                    </p:tgtEl>
                  </p:cMediaNode>
                </p:video>
              </p:childTnLst>
            </p:cTn>
          </p:par>
        </p:tnLst>
        <p:bldLst>
          <p:bldP spid="97" grpId="0"/>
          <p:bldP spid="98" grpId="0"/>
          <p:bldP spid="99" grpId="0"/>
          <p:bldP spid="100" grpId="0"/>
          <p:bldP spid="101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357" y="2274838"/>
            <a:ext cx="5648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9900"/>
                </a:solidFill>
                <a:latin typeface="Modern No. 20" panose="02070704070505020303" pitchFamily="18" charset="0"/>
              </a:rPr>
              <a:t>Thank you for watching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" y="1910080"/>
            <a:ext cx="6053593" cy="3190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16487" y="1306996"/>
            <a:ext cx="159026" cy="424400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997 0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29344E-17 L 0.35625 0.00162 " pathEditMode="relative" rAng="0" ptsTypes="AA">
                                      <p:cBhvr>
                                        <p:cTn id="12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-0.19817 0.00139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DC81B75-F4A6-4E85-ADB3-7C7FE3B93AC1}"/>
              </a:ext>
            </a:extLst>
          </p:cNvPr>
          <p:cNvGrpSpPr/>
          <p:nvPr/>
        </p:nvGrpSpPr>
        <p:grpSpPr>
          <a:xfrm>
            <a:off x="2301240" y="-2557800"/>
            <a:ext cx="2164080" cy="12443520"/>
            <a:chOff x="2301240" y="1955800"/>
            <a:chExt cx="2164080" cy="124435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22F8AA-4C03-47DF-B949-EAC9DCCCA538}"/>
                </a:ext>
              </a:extLst>
            </p:cNvPr>
            <p:cNvSpPr txBox="1"/>
            <p:nvPr/>
          </p:nvSpPr>
          <p:spPr>
            <a:xfrm>
              <a:off x="2301240" y="19558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90462B-E7E3-4F40-BC0B-FE38C61AF940}"/>
                </a:ext>
              </a:extLst>
            </p:cNvPr>
            <p:cNvSpPr txBox="1"/>
            <p:nvPr/>
          </p:nvSpPr>
          <p:spPr>
            <a:xfrm>
              <a:off x="2301240" y="42126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F745E2-A141-44A5-996C-9790781828D5}"/>
                </a:ext>
              </a:extLst>
            </p:cNvPr>
            <p:cNvSpPr txBox="1"/>
            <p:nvPr/>
          </p:nvSpPr>
          <p:spPr>
            <a:xfrm>
              <a:off x="2301240" y="64694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E4250D6-D706-4C80-88EE-AA7FA012BFC3}"/>
                </a:ext>
              </a:extLst>
            </p:cNvPr>
            <p:cNvSpPr txBox="1"/>
            <p:nvPr/>
          </p:nvSpPr>
          <p:spPr>
            <a:xfrm>
              <a:off x="2301240" y="87262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A32C39-CA94-4C22-99DC-D7FBC3B8B607}"/>
                </a:ext>
              </a:extLst>
            </p:cNvPr>
            <p:cNvSpPr txBox="1"/>
            <p:nvPr/>
          </p:nvSpPr>
          <p:spPr>
            <a:xfrm>
              <a:off x="2301240" y="10983000"/>
              <a:ext cx="216408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600" dirty="0">
                  <a:solidFill>
                    <a:srgbClr val="F2F2F2"/>
                  </a:solidFill>
                  <a:latin typeface="Bungee" pitchFamily="2" charset="0"/>
                </a:rPr>
                <a:t>5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179C6B0-7A2E-419C-8635-2A8C351DBCDC}"/>
              </a:ext>
            </a:extLst>
          </p:cNvPr>
          <p:cNvSpPr/>
          <p:nvPr/>
        </p:nvSpPr>
        <p:spPr>
          <a:xfrm>
            <a:off x="8554720" y="0"/>
            <a:ext cx="363728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BD8FA0-4D68-4161-A4C0-111CC688F089}"/>
              </a:ext>
            </a:extLst>
          </p:cNvPr>
          <p:cNvSpPr txBox="1"/>
          <p:nvPr/>
        </p:nvSpPr>
        <p:spPr>
          <a:xfrm>
            <a:off x="401320" y="1955800"/>
            <a:ext cx="2164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0" dirty="0">
                <a:solidFill>
                  <a:srgbClr val="F2F2F2"/>
                </a:solidFill>
                <a:latin typeface="Bungee" pitchFamily="2" charset="0"/>
              </a:rPr>
              <a:t>0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D070EE6-B7F9-43B6-9754-8A8B4BB60B7B}"/>
              </a:ext>
            </a:extLst>
          </p:cNvPr>
          <p:cNvGrpSpPr/>
          <p:nvPr/>
        </p:nvGrpSpPr>
        <p:grpSpPr>
          <a:xfrm>
            <a:off x="11372595" y="2992002"/>
            <a:ext cx="111760" cy="873760"/>
            <a:chOff x="11155680" y="2169160"/>
            <a:chExt cx="111760" cy="87376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8CA2725-6DD6-4B5D-82B9-AFE23E13D16E}"/>
                </a:ext>
              </a:extLst>
            </p:cNvPr>
            <p:cNvSpPr/>
            <p:nvPr/>
          </p:nvSpPr>
          <p:spPr>
            <a:xfrm>
              <a:off x="11155680" y="2169160"/>
              <a:ext cx="111760" cy="11176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83943F-99C1-4541-8D39-407B5569F308}"/>
                </a:ext>
              </a:extLst>
            </p:cNvPr>
            <p:cNvSpPr/>
            <p:nvPr/>
          </p:nvSpPr>
          <p:spPr>
            <a:xfrm>
              <a:off x="11155680" y="2550160"/>
              <a:ext cx="111760" cy="11176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749C6C0-A5B0-4221-8336-848D89EC8903}"/>
                </a:ext>
              </a:extLst>
            </p:cNvPr>
            <p:cNvSpPr/>
            <p:nvPr/>
          </p:nvSpPr>
          <p:spPr>
            <a:xfrm>
              <a:off x="11155680" y="2931160"/>
              <a:ext cx="111760" cy="1117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8C905ECC-EF23-43A0-BD2E-4A1DCCF4D76E}"/>
              </a:ext>
            </a:extLst>
          </p:cNvPr>
          <p:cNvSpPr/>
          <p:nvPr/>
        </p:nvSpPr>
        <p:spPr>
          <a:xfrm>
            <a:off x="2382520" y="4658360"/>
            <a:ext cx="2015183" cy="2199640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3C34AE-3447-4820-BCAD-4794A2F98B44}"/>
              </a:ext>
            </a:extLst>
          </p:cNvPr>
          <p:cNvSpPr/>
          <p:nvPr/>
        </p:nvSpPr>
        <p:spPr>
          <a:xfrm rot="10800000">
            <a:off x="2382520" y="0"/>
            <a:ext cx="2015183" cy="2199640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473D0-AFC6-82AA-642F-2D096E1BB595}"/>
              </a:ext>
            </a:extLst>
          </p:cNvPr>
          <p:cNvGrpSpPr/>
          <p:nvPr/>
        </p:nvGrpSpPr>
        <p:grpSpPr>
          <a:xfrm>
            <a:off x="6332490" y="1099820"/>
            <a:ext cx="4446252" cy="15909794"/>
            <a:chOff x="6332490" y="7628920"/>
            <a:chExt cx="4446252" cy="159097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2B3F28-BA74-4EF0-CB49-AE225EFA8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2492" y="19032741"/>
              <a:ext cx="4446250" cy="450597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AA566B-A6B9-47F9-8746-6449B5A8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2490" y="13330830"/>
              <a:ext cx="4443982" cy="45135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7F5FFFA-921B-8048-EC2A-AB6956321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2491" y="7628920"/>
              <a:ext cx="4443982" cy="444398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B684619-CC74-9BC8-A65A-D03ABDBF810C}"/>
              </a:ext>
            </a:extLst>
          </p:cNvPr>
          <p:cNvSpPr txBox="1"/>
          <p:nvPr/>
        </p:nvSpPr>
        <p:spPr>
          <a:xfrm>
            <a:off x="895709" y="2629069"/>
            <a:ext cx="4214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62626"/>
                </a:solidFill>
                <a:latin typeface="Bungee" pitchFamily="2" charset="0"/>
              </a:rPr>
              <a:t>WELCOME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A876A-9A8F-7099-AFAE-837BF99D745E}"/>
              </a:ext>
            </a:extLst>
          </p:cNvPr>
          <p:cNvSpPr txBox="1"/>
          <p:nvPr/>
        </p:nvSpPr>
        <p:spPr>
          <a:xfrm>
            <a:off x="895708" y="3563406"/>
            <a:ext cx="5101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D85028"/>
                </a:solidFill>
                <a:latin typeface="Bungee" pitchFamily="2" charset="0"/>
              </a:rPr>
              <a:t>BLUETOOH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47AA1-AC43-B346-542B-D1760030B255}"/>
              </a:ext>
            </a:extLst>
          </p:cNvPr>
          <p:cNvSpPr txBox="1"/>
          <p:nvPr/>
        </p:nvSpPr>
        <p:spPr>
          <a:xfrm>
            <a:off x="895708" y="3561080"/>
            <a:ext cx="5101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D85028"/>
                </a:solidFill>
                <a:latin typeface="Bungee" pitchFamily="2" charset="0"/>
              </a:rPr>
              <a:t>MODULE MATRIX 8x32 LED</a:t>
            </a:r>
          </a:p>
        </p:txBody>
      </p:sp>
    </p:spTree>
    <p:extLst>
      <p:ext uri="{BB962C8B-B14F-4D97-AF65-F5344CB8AC3E}">
        <p14:creationId xmlns:p14="http://schemas.microsoft.com/office/powerpoint/2010/main" val="421422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4016727" y="116333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632251" y="3060947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4063071" y="2024548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NodeMCU ESP8266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473203" y="3220384"/>
              <a:ext cx="2824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configuration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DFD35-6AEF-008B-5359-BDCE7EFEC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87" y="3778073"/>
            <a:ext cx="4014751" cy="3079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A3631B-5EF9-4497-B730-0C966368672A}"/>
              </a:ext>
            </a:extLst>
          </p:cNvPr>
          <p:cNvSpPr txBox="1"/>
          <p:nvPr/>
        </p:nvSpPr>
        <p:spPr>
          <a:xfrm rot="16200000">
            <a:off x="602128" y="3175093"/>
            <a:ext cx="236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512445" cy="6858000"/>
            <a:chOff x="-290920" y="0"/>
            <a:chExt cx="12512445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691070" y="3220384"/>
              <a:ext cx="2476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configuration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94C4F95-2EDE-46B0-8B26-C72D6D3C8DB3}"/>
              </a:ext>
            </a:extLst>
          </p:cNvPr>
          <p:cNvSpPr txBox="1"/>
          <p:nvPr/>
        </p:nvSpPr>
        <p:spPr>
          <a:xfrm>
            <a:off x="2648717" y="167543"/>
            <a:ext cx="954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DE56FF-3E69-4484-9673-AC7FA14D3D89}"/>
              </a:ext>
            </a:extLst>
          </p:cNvPr>
          <p:cNvSpPr txBox="1"/>
          <p:nvPr/>
        </p:nvSpPr>
        <p:spPr>
          <a:xfrm>
            <a:off x="3038520" y="4035197"/>
            <a:ext cx="77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Microcontroller: The CPU is a 32-bit Tensilica Xtensa LX106 RISC processor</a:t>
            </a:r>
            <a:endParaRPr lang="en-US" dirty="0">
              <a:latin typeface="Tw Cen MT" panose="020B06020201040206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6DF28F-DFC0-1EC6-2B1B-B34D76DF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989" y="1137839"/>
            <a:ext cx="5613101" cy="275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B4054F-B8E5-CF94-4C8B-1CAB069935D7}"/>
              </a:ext>
            </a:extLst>
          </p:cNvPr>
          <p:cNvSpPr txBox="1"/>
          <p:nvPr/>
        </p:nvSpPr>
        <p:spPr>
          <a:xfrm>
            <a:off x="3038520" y="4423035"/>
            <a:ext cx="77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Operating voltage: 3.3V</a:t>
            </a:r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0204E-8D17-03A8-A380-03B6CB54F431}"/>
              </a:ext>
            </a:extLst>
          </p:cNvPr>
          <p:cNvSpPr txBox="1"/>
          <p:nvPr/>
        </p:nvSpPr>
        <p:spPr>
          <a:xfrm>
            <a:off x="3038520" y="4810873"/>
            <a:ext cx="77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Input voltage: 7-12V from the VIN pin or 5V from the micro USB port.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C43A7-E2CE-A093-8DAB-6641A2808B54}"/>
              </a:ext>
            </a:extLst>
          </p:cNvPr>
          <p:cNvSpPr txBox="1"/>
          <p:nvPr/>
        </p:nvSpPr>
        <p:spPr>
          <a:xfrm>
            <a:off x="3038520" y="5212831"/>
            <a:ext cx="77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Digital I/O pins (DIO): 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F08DA-426B-0DA6-B11C-7B0B9CBBBA58}"/>
              </a:ext>
            </a:extLst>
          </p:cNvPr>
          <p:cNvSpPr txBox="1"/>
          <p:nvPr/>
        </p:nvSpPr>
        <p:spPr>
          <a:xfrm>
            <a:off x="3038520" y="5582163"/>
            <a:ext cx="77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Analog input pins (ADC):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E5EB4-586A-CFE5-AA84-6520427EFB8B}"/>
              </a:ext>
            </a:extLst>
          </p:cNvPr>
          <p:cNvSpPr txBox="1"/>
          <p:nvPr/>
        </p:nvSpPr>
        <p:spPr>
          <a:xfrm>
            <a:off x="3038520" y="5949880"/>
            <a:ext cx="77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Interfaces: UART, SPI, I2C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E9363-C7D7-E26D-36DD-041C5629B8EC}"/>
              </a:ext>
            </a:extLst>
          </p:cNvPr>
          <p:cNvSpPr txBox="1"/>
          <p:nvPr/>
        </p:nvSpPr>
        <p:spPr>
          <a:xfrm>
            <a:off x="3038520" y="6320315"/>
            <a:ext cx="77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Flash memory: 4 MB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38909-94A0-A05C-F3EC-81C672048A82}"/>
              </a:ext>
            </a:extLst>
          </p:cNvPr>
          <p:cNvSpPr txBox="1"/>
          <p:nvPr/>
        </p:nvSpPr>
        <p:spPr>
          <a:xfrm>
            <a:off x="8770801" y="768507"/>
            <a:ext cx="261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SRAM: 64 KB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BC364-29C6-50DB-FF19-056F15BF7976}"/>
              </a:ext>
            </a:extLst>
          </p:cNvPr>
          <p:cNvSpPr txBox="1"/>
          <p:nvPr/>
        </p:nvSpPr>
        <p:spPr>
          <a:xfrm>
            <a:off x="8770801" y="1136224"/>
            <a:ext cx="261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Clock speed: 80 MHz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589DA-B506-A528-4325-CF8D44E094FB}"/>
              </a:ext>
            </a:extLst>
          </p:cNvPr>
          <p:cNvSpPr txBox="1"/>
          <p:nvPr/>
        </p:nvSpPr>
        <p:spPr>
          <a:xfrm>
            <a:off x="8770801" y="1509007"/>
            <a:ext cx="3186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Types of pins include: Power, GND, GPIO, SPI, I2C, PWM, ADC, UART, SDIO, Control,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1E385-532E-9AE2-9E2B-AD66BF593A30}"/>
              </a:ext>
            </a:extLst>
          </p:cNvPr>
          <p:cNvSpPr txBox="1"/>
          <p:nvPr/>
        </p:nvSpPr>
        <p:spPr>
          <a:xfrm rot="16200000">
            <a:off x="602128" y="3175093"/>
            <a:ext cx="236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9C8078-6A6E-7488-5949-8F9A580E9E53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B2544-4CFC-9D92-2A9B-01DFF7ED73C3}"/>
              </a:ext>
            </a:extLst>
          </p:cNvPr>
          <p:cNvSpPr txBox="1"/>
          <p:nvPr/>
        </p:nvSpPr>
        <p:spPr>
          <a:xfrm>
            <a:off x="2113453" y="439594"/>
            <a:ext cx="95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DC0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1B91B-9BFC-099A-813D-A9D2D5AB5F77}"/>
              </a:ext>
            </a:extLst>
          </p:cNvPr>
          <p:cNvSpPr txBox="1"/>
          <p:nvPr/>
        </p:nvSpPr>
        <p:spPr>
          <a:xfrm>
            <a:off x="3343624" y="1725643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E05966"/>
                </a:solidFill>
                <a:latin typeface="Tw Cen MT" panose="020B0602020104020603" pitchFamily="34" charset="0"/>
              </a:rPr>
              <a:t>1. POWER PIN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02797B-1BD3-28DA-0D99-59BF1796E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43" y="2407126"/>
            <a:ext cx="3660084" cy="312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868F2-E39B-87C9-7E89-609216611C53}"/>
              </a:ext>
            </a:extLst>
          </p:cNvPr>
          <p:cNvSpPr txBox="1"/>
          <p:nvPr/>
        </p:nvSpPr>
        <p:spPr>
          <a:xfrm>
            <a:off x="7355653" y="1501068"/>
            <a:ext cx="2548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5D7373"/>
                </a:solidFill>
                <a:latin typeface="Tw Cen MT" panose="020B0602020104020603" pitchFamily="34" charset="0"/>
              </a:rPr>
              <a:t>2. GPIO pins (General-Purpose Input/Output pins) </a:t>
            </a: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11608B2D-560A-7F6A-9A6F-458E65D2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05" y="2659201"/>
            <a:ext cx="3801258" cy="30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4965AA-957B-AE8E-7849-6B5EE78ADA58}"/>
              </a:ext>
            </a:extLst>
          </p:cNvPr>
          <p:cNvSpPr txBox="1"/>
          <p:nvPr/>
        </p:nvSpPr>
        <p:spPr>
          <a:xfrm>
            <a:off x="7102208" y="580724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dirty="0">
                <a:latin typeface="Söhne"/>
              </a:rPr>
              <a:t>Total: 17 GPIO pins.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EA673-FDD4-C7F0-48C2-5A86E658160E}"/>
              </a:ext>
            </a:extLst>
          </p:cNvPr>
          <p:cNvSpPr txBox="1"/>
          <p:nvPr/>
        </p:nvSpPr>
        <p:spPr>
          <a:xfrm>
            <a:off x="7102208" y="6174975"/>
            <a:ext cx="3687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öhne"/>
              </a:rPr>
              <a:t>-</a:t>
            </a:r>
            <a:r>
              <a:rPr lang="en-US" b="0" i="0" dirty="0">
                <a:effectLst/>
                <a:latin typeface="Söhne"/>
              </a:rPr>
              <a:t> </a:t>
            </a:r>
            <a:r>
              <a:rPr lang="en-US" dirty="0">
                <a:latin typeface="Söhne"/>
              </a:rPr>
              <a:t>Each GPIO can be configured internally to the either HIGH or 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4A3FE-829F-A681-5127-9F2EEA19511F}"/>
              </a:ext>
            </a:extLst>
          </p:cNvPr>
          <p:cNvSpPr txBox="1"/>
          <p:nvPr/>
        </p:nvSpPr>
        <p:spPr>
          <a:xfrm rot="16200000">
            <a:off x="602128" y="3175093"/>
            <a:ext cx="236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801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68" fill="hold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" decel="50000" autoRev="1" fill="hold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function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services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9C8078-6A6E-7488-5949-8F9A580E9E53}"/>
              </a:ext>
            </a:extLst>
          </p:cNvPr>
          <p:cNvSpPr txBox="1"/>
          <p:nvPr/>
        </p:nvSpPr>
        <p:spPr>
          <a:xfrm rot="16200000">
            <a:off x="10691070" y="3220384"/>
            <a:ext cx="247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AA6CF-3245-AE11-3356-DEDB8F06C629}"/>
              </a:ext>
            </a:extLst>
          </p:cNvPr>
          <p:cNvSpPr txBox="1"/>
          <p:nvPr/>
        </p:nvSpPr>
        <p:spPr>
          <a:xfrm>
            <a:off x="2113453" y="1280204"/>
            <a:ext cx="9574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5969"/>
                </a:solidFill>
                <a:latin typeface="Tw Cen MT" panose="020B0602020104020603" pitchFamily="34" charset="0"/>
              </a:rPr>
              <a:t>Which GPIO pins of ESP8266 are safe to use?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6F1C-BC15-A4A9-E237-C16477FFA026}"/>
              </a:ext>
            </a:extLst>
          </p:cNvPr>
          <p:cNvSpPr txBox="1"/>
          <p:nvPr/>
        </p:nvSpPr>
        <p:spPr>
          <a:xfrm>
            <a:off x="2106605" y="439594"/>
            <a:ext cx="95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DC0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84F0BD-63E2-4EB3-BA0E-FE618FB0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621" y="2178465"/>
            <a:ext cx="3445186" cy="449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F91A271-2299-2113-9F05-221743EFA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537" y="2066731"/>
            <a:ext cx="3330984" cy="47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E1BA3-F5D1-FECE-66D3-6CC7308D4219}"/>
              </a:ext>
            </a:extLst>
          </p:cNvPr>
          <p:cNvSpPr txBox="1"/>
          <p:nvPr/>
        </p:nvSpPr>
        <p:spPr>
          <a:xfrm rot="16200000">
            <a:off x="602128" y="3175093"/>
            <a:ext cx="236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0EEF0"/>
                </a:solidFill>
                <a:latin typeface="Tw Cen MT" panose="020B0602020104020603" pitchFamily="34" charset="0"/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135968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3410</Words>
  <Application>Microsoft Office PowerPoint</Application>
  <PresentationFormat>Widescreen</PresentationFormat>
  <Paragraphs>690</Paragraphs>
  <Slides>43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Bungee</vt:lpstr>
      <vt:lpstr>DAGGERSQUARE</vt:lpstr>
      <vt:lpstr>Gill Sans</vt:lpstr>
      <vt:lpstr>Söhne</vt:lpstr>
      <vt:lpstr>Abadi</vt:lpstr>
      <vt:lpstr>Aharoni</vt:lpstr>
      <vt:lpstr>Arial</vt:lpstr>
      <vt:lpstr>Calibri</vt:lpstr>
      <vt:lpstr>Calibri Light</vt:lpstr>
      <vt:lpstr>Modern No. 20</vt:lpstr>
      <vt:lpstr>Roboto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Thuy Duong Luong Ngoc</dc:creator>
  <cp:lastModifiedBy>Thuy Duong Luong Ngoc</cp:lastModifiedBy>
  <cp:revision>45</cp:revision>
  <dcterms:created xsi:type="dcterms:W3CDTF">2024-01-19T02:36:58Z</dcterms:created>
  <dcterms:modified xsi:type="dcterms:W3CDTF">2024-01-24T06:42:53Z</dcterms:modified>
</cp:coreProperties>
</file>